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60" r:id="rId5"/>
    <p:sldMasterId id="2147483672" r:id="rId6"/>
    <p:sldMasterId id="214748368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y="13716000" cx="2438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Open Sans SemiBold"/>
      <p:regular r:id="rId38"/>
      <p:bold r:id="rId39"/>
      <p:italic r:id="rId40"/>
      <p:boldItalic r:id="rId41"/>
    </p:embeddedFont>
    <p:embeddedFont>
      <p:font typeface="Gill Sans"/>
      <p:regular r:id="rId42"/>
      <p:bold r:id="rId43"/>
    </p:embeddedFont>
    <p:embeddedFont>
      <p:font typeface="Open Sans Light"/>
      <p:regular r:id="rId44"/>
      <p:bold r:id="rId45"/>
      <p:italic r:id="rId46"/>
      <p:boldItalic r:id="rId47"/>
    </p:embeddedFont>
    <p:embeddedFont>
      <p:font typeface="Open Sans"/>
      <p:bold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0" roundtripDataSignature="AMtx7mgsc9zzyHUL6ZSO877nchol2WOc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italic.fntdata"/><Relationship Id="rId42" Type="http://schemas.openxmlformats.org/officeDocument/2006/relationships/font" Target="fonts/GillSans-regular.fntdata"/><Relationship Id="rId41" Type="http://schemas.openxmlformats.org/officeDocument/2006/relationships/font" Target="fonts/OpenSansSemiBold-boldItalic.fntdata"/><Relationship Id="rId44" Type="http://schemas.openxmlformats.org/officeDocument/2006/relationships/font" Target="fonts/OpenSansLight-regular.fntdata"/><Relationship Id="rId43" Type="http://schemas.openxmlformats.org/officeDocument/2006/relationships/font" Target="fonts/GillSans-bold.fntdata"/><Relationship Id="rId46" Type="http://schemas.openxmlformats.org/officeDocument/2006/relationships/font" Target="fonts/OpenSansLight-italic.fntdata"/><Relationship Id="rId45" Type="http://schemas.openxmlformats.org/officeDocument/2006/relationships/font" Target="fonts/OpenSans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OpenSans-bold.fntdata"/><Relationship Id="rId47" Type="http://schemas.openxmlformats.org/officeDocument/2006/relationships/font" Target="fonts/OpenSansLight-boldItalic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OpenSansSemiBold-bold.fntdata"/><Relationship Id="rId38" Type="http://schemas.openxmlformats.org/officeDocument/2006/relationships/font" Target="fonts/OpenSansSemiBold-regular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0" Type="http://customschemas.google.com/relationships/presentationmetadata" Target="meta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7"/>
          <p:cNvSpPr txBox="1"/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" type="body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2"/>
          <p:cNvSpPr txBox="1"/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" name="Google Shape;38;p42"/>
          <p:cNvSpPr txBox="1"/>
          <p:nvPr>
            <p:ph idx="1" type="body"/>
          </p:nvPr>
        </p:nvSpPr>
        <p:spPr>
          <a:xfrm rot="5400000">
            <a:off x="7666038" y="-3246437"/>
            <a:ext cx="9051925" cy="21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3"/>
          <p:cNvSpPr txBox="1"/>
          <p:nvPr>
            <p:ph type="title"/>
          </p:nvPr>
        </p:nvSpPr>
        <p:spPr>
          <a:xfrm rot="5400000">
            <a:off x="14570075" y="3657600"/>
            <a:ext cx="1170305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Google Shape;41;p43"/>
          <p:cNvSpPr txBox="1"/>
          <p:nvPr>
            <p:ph idx="1" type="body"/>
          </p:nvPr>
        </p:nvSpPr>
        <p:spPr>
          <a:xfrm rot="5400000">
            <a:off x="3521075" y="-1752600"/>
            <a:ext cx="11703050" cy="163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9"/>
          <p:cNvSpPr txBox="1"/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" name="Google Shape;47;p29"/>
          <p:cNvSpPr txBox="1"/>
          <p:nvPr>
            <p:ph idx="1" type="body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4"/>
          <p:cNvSpPr txBox="1"/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" name="Google Shape;50;p44"/>
          <p:cNvSpPr txBox="1"/>
          <p:nvPr>
            <p:ph idx="1" type="subTitle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5"/>
          <p:cNvSpPr txBox="1"/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45"/>
          <p:cNvSpPr txBox="1"/>
          <p:nvPr>
            <p:ph idx="1" type="body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6"/>
          <p:cNvSpPr txBox="1"/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" name="Google Shape;56;p46"/>
          <p:cNvSpPr txBox="1"/>
          <p:nvPr>
            <p:ph idx="1" type="body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46"/>
          <p:cNvSpPr txBox="1"/>
          <p:nvPr>
            <p:ph idx="2" type="body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7"/>
          <p:cNvSpPr txBox="1"/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Google Shape;60;p47"/>
          <p:cNvSpPr txBox="1"/>
          <p:nvPr>
            <p:ph idx="1" type="body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1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1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1" name="Google Shape;61;p47"/>
          <p:cNvSpPr txBox="1"/>
          <p:nvPr>
            <p:ph idx="2" type="body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2" name="Google Shape;62;p47"/>
          <p:cNvSpPr txBox="1"/>
          <p:nvPr>
            <p:ph idx="3" type="body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1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1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Google Shape;63;p47"/>
          <p:cNvSpPr txBox="1"/>
          <p:nvPr>
            <p:ph idx="4" type="body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8"/>
          <p:cNvSpPr txBox="1"/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0"/>
          <p:cNvSpPr txBox="1"/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" name="Google Shape;69;p50"/>
          <p:cNvSpPr txBox="1"/>
          <p:nvPr>
            <p:ph idx="1" type="body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50"/>
          <p:cNvSpPr txBox="1"/>
          <p:nvPr>
            <p:ph idx="2" type="body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34"/>
          <p:cNvSpPr txBox="1"/>
          <p:nvPr>
            <p:ph idx="1" type="subTitle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1"/>
          <p:cNvSpPr txBox="1"/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51"/>
          <p:cNvSpPr/>
          <p:nvPr>
            <p:ph idx="2" type="pic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" name="Google Shape;74;p51"/>
          <p:cNvSpPr txBox="1"/>
          <p:nvPr>
            <p:ph idx="1" type="body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2"/>
          <p:cNvSpPr txBox="1"/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7" name="Google Shape;77;p52"/>
          <p:cNvSpPr txBox="1"/>
          <p:nvPr>
            <p:ph idx="1" type="body"/>
          </p:nvPr>
        </p:nvSpPr>
        <p:spPr>
          <a:xfrm rot="5400000">
            <a:off x="7666038" y="-3246437"/>
            <a:ext cx="9051925" cy="21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3"/>
          <p:cNvSpPr txBox="1"/>
          <p:nvPr>
            <p:ph type="title"/>
          </p:nvPr>
        </p:nvSpPr>
        <p:spPr>
          <a:xfrm rot="5400000">
            <a:off x="14570075" y="3657600"/>
            <a:ext cx="1170305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0" name="Google Shape;80;p53"/>
          <p:cNvSpPr txBox="1"/>
          <p:nvPr>
            <p:ph idx="1" type="body"/>
          </p:nvPr>
        </p:nvSpPr>
        <p:spPr>
          <a:xfrm rot="5400000">
            <a:off x="3521075" y="-1752600"/>
            <a:ext cx="11703050" cy="163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1"/>
          <p:cNvSpPr txBox="1"/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1" name="Google Shape;91;p31"/>
          <p:cNvSpPr txBox="1"/>
          <p:nvPr>
            <p:ph idx="1" type="body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4"/>
          <p:cNvSpPr txBox="1"/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54"/>
          <p:cNvSpPr txBox="1"/>
          <p:nvPr>
            <p:ph idx="1" type="subTitle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5"/>
          <p:cNvSpPr txBox="1"/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7" name="Google Shape;97;p55"/>
          <p:cNvSpPr txBox="1"/>
          <p:nvPr>
            <p:ph idx="1" type="body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6"/>
          <p:cNvSpPr txBox="1"/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56"/>
          <p:cNvSpPr txBox="1"/>
          <p:nvPr>
            <p:ph idx="1" type="body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1" name="Google Shape;101;p56"/>
          <p:cNvSpPr txBox="1"/>
          <p:nvPr>
            <p:ph idx="2" type="body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7"/>
          <p:cNvSpPr txBox="1"/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4" name="Google Shape;104;p57"/>
          <p:cNvSpPr txBox="1"/>
          <p:nvPr>
            <p:ph idx="1" type="body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1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1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5" name="Google Shape;105;p57"/>
          <p:cNvSpPr txBox="1"/>
          <p:nvPr>
            <p:ph idx="2" type="body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6" name="Google Shape;106;p57"/>
          <p:cNvSpPr txBox="1"/>
          <p:nvPr>
            <p:ph idx="3" type="body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1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1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7" name="Google Shape;107;p57"/>
          <p:cNvSpPr txBox="1"/>
          <p:nvPr>
            <p:ph idx="4" type="body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8"/>
          <p:cNvSpPr txBox="1"/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5"/>
          <p:cNvSpPr txBox="1"/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" name="Google Shape;14;p35"/>
          <p:cNvSpPr txBox="1"/>
          <p:nvPr>
            <p:ph idx="1" type="body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0"/>
          <p:cNvSpPr txBox="1"/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3" name="Google Shape;113;p60"/>
          <p:cNvSpPr txBox="1"/>
          <p:nvPr>
            <p:ph idx="1" type="body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" name="Google Shape;114;p60"/>
          <p:cNvSpPr txBox="1"/>
          <p:nvPr>
            <p:ph idx="2" type="body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1"/>
          <p:cNvSpPr txBox="1"/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" name="Google Shape;117;p61"/>
          <p:cNvSpPr/>
          <p:nvPr>
            <p:ph idx="2" type="pic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61"/>
          <p:cNvSpPr txBox="1"/>
          <p:nvPr>
            <p:ph idx="1" type="body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2"/>
          <p:cNvSpPr txBox="1"/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1" name="Google Shape;121;p62"/>
          <p:cNvSpPr txBox="1"/>
          <p:nvPr>
            <p:ph idx="1" type="body"/>
          </p:nvPr>
        </p:nvSpPr>
        <p:spPr>
          <a:xfrm rot="5400000">
            <a:off x="7666038" y="-3246437"/>
            <a:ext cx="9051925" cy="21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3"/>
          <p:cNvSpPr txBox="1"/>
          <p:nvPr>
            <p:ph type="title"/>
          </p:nvPr>
        </p:nvSpPr>
        <p:spPr>
          <a:xfrm rot="5400000">
            <a:off x="14570075" y="3657600"/>
            <a:ext cx="1170305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4" name="Google Shape;124;p63"/>
          <p:cNvSpPr txBox="1"/>
          <p:nvPr>
            <p:ph idx="1" type="body"/>
          </p:nvPr>
        </p:nvSpPr>
        <p:spPr>
          <a:xfrm rot="5400000">
            <a:off x="3521075" y="-1752600"/>
            <a:ext cx="11703050" cy="163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 txBox="1"/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6" name="Google Shape;136;p33"/>
          <p:cNvSpPr txBox="1"/>
          <p:nvPr>
            <p:ph idx="1" type="body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4"/>
          <p:cNvSpPr txBox="1"/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9" name="Google Shape;139;p64"/>
          <p:cNvSpPr txBox="1"/>
          <p:nvPr>
            <p:ph idx="1" type="subTitle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5"/>
          <p:cNvSpPr txBox="1"/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2" name="Google Shape;142;p65"/>
          <p:cNvSpPr txBox="1"/>
          <p:nvPr>
            <p:ph idx="1" type="body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6"/>
          <p:cNvSpPr txBox="1"/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66"/>
          <p:cNvSpPr txBox="1"/>
          <p:nvPr>
            <p:ph idx="1" type="body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66"/>
          <p:cNvSpPr txBox="1"/>
          <p:nvPr>
            <p:ph idx="2" type="body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7"/>
          <p:cNvSpPr txBox="1"/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9" name="Google Shape;149;p67"/>
          <p:cNvSpPr txBox="1"/>
          <p:nvPr>
            <p:ph idx="1" type="body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1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1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0" name="Google Shape;150;p67"/>
          <p:cNvSpPr txBox="1"/>
          <p:nvPr>
            <p:ph idx="2" type="body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1" name="Google Shape;151;p67"/>
          <p:cNvSpPr txBox="1"/>
          <p:nvPr>
            <p:ph idx="3" type="body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1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1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2" name="Google Shape;152;p67"/>
          <p:cNvSpPr txBox="1"/>
          <p:nvPr>
            <p:ph idx="4" type="body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8"/>
          <p:cNvSpPr txBox="1"/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/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Google Shape;17;p36"/>
          <p:cNvSpPr txBox="1"/>
          <p:nvPr>
            <p:ph idx="1" type="body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36"/>
          <p:cNvSpPr txBox="1"/>
          <p:nvPr>
            <p:ph idx="2" type="body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0"/>
          <p:cNvSpPr txBox="1"/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8" name="Google Shape;158;p70"/>
          <p:cNvSpPr txBox="1"/>
          <p:nvPr>
            <p:ph idx="1" type="body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9" name="Google Shape;159;p70"/>
          <p:cNvSpPr txBox="1"/>
          <p:nvPr>
            <p:ph idx="2" type="body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1"/>
          <p:cNvSpPr txBox="1"/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2" name="Google Shape;162;p71"/>
          <p:cNvSpPr/>
          <p:nvPr>
            <p:ph idx="2" type="pic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71"/>
          <p:cNvSpPr txBox="1"/>
          <p:nvPr>
            <p:ph idx="1" type="body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2"/>
          <p:cNvSpPr txBox="1"/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6" name="Google Shape;166;p72"/>
          <p:cNvSpPr txBox="1"/>
          <p:nvPr>
            <p:ph idx="1" type="body"/>
          </p:nvPr>
        </p:nvSpPr>
        <p:spPr>
          <a:xfrm rot="5400000">
            <a:off x="7666038" y="-3246437"/>
            <a:ext cx="9051925" cy="21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3"/>
          <p:cNvSpPr txBox="1"/>
          <p:nvPr>
            <p:ph type="title"/>
          </p:nvPr>
        </p:nvSpPr>
        <p:spPr>
          <a:xfrm rot="5400000">
            <a:off x="14570075" y="3657600"/>
            <a:ext cx="1170305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9" name="Google Shape;169;p73"/>
          <p:cNvSpPr txBox="1"/>
          <p:nvPr>
            <p:ph idx="1" type="body"/>
          </p:nvPr>
        </p:nvSpPr>
        <p:spPr>
          <a:xfrm rot="5400000">
            <a:off x="3521075" y="-1752600"/>
            <a:ext cx="11703050" cy="163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7"/>
          <p:cNvSpPr txBox="1"/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" name="Google Shape;21;p37"/>
          <p:cNvSpPr txBox="1"/>
          <p:nvPr>
            <p:ph idx="1" type="body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1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1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37"/>
          <p:cNvSpPr txBox="1"/>
          <p:nvPr>
            <p:ph idx="2" type="body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37"/>
          <p:cNvSpPr txBox="1"/>
          <p:nvPr>
            <p:ph idx="3" type="body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1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1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37"/>
          <p:cNvSpPr txBox="1"/>
          <p:nvPr>
            <p:ph idx="4" type="body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 txBox="1"/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0"/>
          <p:cNvSpPr txBox="1"/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40"/>
          <p:cNvSpPr txBox="1"/>
          <p:nvPr>
            <p:ph idx="1" type="body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40"/>
          <p:cNvSpPr txBox="1"/>
          <p:nvPr>
            <p:ph idx="2" type="body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1"/>
          <p:cNvSpPr txBox="1"/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41"/>
          <p:cNvSpPr/>
          <p:nvPr>
            <p:ph idx="2" type="pic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" name="Google Shape;35;p41"/>
          <p:cNvSpPr txBox="1"/>
          <p:nvPr>
            <p:ph idx="1" type="body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transition>
    <p:push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8"/>
          <p:cNvSpPr/>
          <p:nvPr/>
        </p:nvSpPr>
        <p:spPr>
          <a:xfrm>
            <a:off x="-114300" y="-88900"/>
            <a:ext cx="24612599" cy="1384299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chemeClr val="dk1">
                <a:alpha val="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" name="Google Shape;44;p28"/>
          <p:cNvSpPr/>
          <p:nvPr/>
        </p:nvSpPr>
        <p:spPr>
          <a:xfrm>
            <a:off x="-114300" y="-114300"/>
            <a:ext cx="24612599" cy="13893800"/>
          </a:xfrm>
          <a:prstGeom prst="rect">
            <a:avLst/>
          </a:prstGeom>
          <a:solidFill>
            <a:srgbClr val="6878A3">
              <a:alpha val="9803"/>
            </a:srgbClr>
          </a:solidFill>
          <a:ln cap="flat" cmpd="sng" w="25400">
            <a:solidFill>
              <a:srgbClr val="E6E6E6">
                <a:alpha val="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0"/>
          <p:cNvSpPr/>
          <p:nvPr/>
        </p:nvSpPr>
        <p:spPr>
          <a:xfrm>
            <a:off x="-114300" y="-88900"/>
            <a:ext cx="24612599" cy="1384299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chemeClr val="dk1">
                <a:alpha val="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" name="Google Shape;83;p30"/>
          <p:cNvSpPr/>
          <p:nvPr/>
        </p:nvSpPr>
        <p:spPr>
          <a:xfrm>
            <a:off x="-114300" y="-114300"/>
            <a:ext cx="24612599" cy="12039599"/>
          </a:xfrm>
          <a:prstGeom prst="rect">
            <a:avLst/>
          </a:prstGeom>
          <a:solidFill>
            <a:srgbClr val="6878A3">
              <a:alpha val="9803"/>
            </a:srgbClr>
          </a:solidFill>
          <a:ln cap="flat" cmpd="sng" w="25400">
            <a:solidFill>
              <a:srgbClr val="E6E6E6">
                <a:alpha val="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4" name="Google Shape;84;p3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110700" y="889000"/>
            <a:ext cx="766763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0"/>
          <p:cNvSpPr/>
          <p:nvPr/>
        </p:nvSpPr>
        <p:spPr>
          <a:xfrm>
            <a:off x="22148800" y="12534900"/>
            <a:ext cx="711200" cy="711200"/>
          </a:xfrm>
          <a:prstGeom prst="roundRect">
            <a:avLst>
              <a:gd fmla="val 11671" name="adj"/>
            </a:avLst>
          </a:prstGeom>
          <a:noFill/>
          <a:ln cap="flat" cmpd="sng" w="12700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" name="Google Shape;86;p30"/>
          <p:cNvSpPr/>
          <p:nvPr/>
        </p:nvSpPr>
        <p:spPr>
          <a:xfrm>
            <a:off x="1473200" y="12623800"/>
            <a:ext cx="36703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9A9A9A"/>
                </a:solidFill>
                <a:latin typeface="Open Sans"/>
                <a:ea typeface="Open Sans"/>
                <a:cs typeface="Open Sans"/>
                <a:sym typeface="Open Sans"/>
              </a:rPr>
              <a:t>Presentation</a:t>
            </a:r>
            <a:r>
              <a:rPr lang="es-ES" sz="2000">
                <a:solidFill>
                  <a:srgbClr val="9A9A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name goes here</a:t>
            </a:r>
            <a:endParaRPr/>
          </a:p>
        </p:txBody>
      </p:sp>
      <p:sp>
        <p:nvSpPr>
          <p:cNvPr id="87" name="Google Shape;87;p30"/>
          <p:cNvSpPr/>
          <p:nvPr/>
        </p:nvSpPr>
        <p:spPr>
          <a:xfrm flipH="1" rot="10800000">
            <a:off x="609600" y="952500"/>
            <a:ext cx="406400" cy="406400"/>
          </a:xfrm>
          <a:prstGeom prst="roundRect">
            <a:avLst>
              <a:gd fmla="val 21676" name="adj"/>
            </a:avLst>
          </a:prstGeom>
          <a:noFill/>
          <a:ln cap="flat" cmpd="sng" w="25400">
            <a:solidFill>
              <a:srgbClr val="FFFFFF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" name="Google Shape;88;p30"/>
          <p:cNvSpPr/>
          <p:nvPr/>
        </p:nvSpPr>
        <p:spPr>
          <a:xfrm rot="5400000">
            <a:off x="726281" y="1091407"/>
            <a:ext cx="180975" cy="125412"/>
          </a:xfrm>
          <a:prstGeom prst="triangle">
            <a:avLst>
              <a:gd fmla="val 50000" name="adj"/>
            </a:avLst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ransition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/>
          <p:nvPr/>
        </p:nvSpPr>
        <p:spPr>
          <a:xfrm>
            <a:off x="-114300" y="-88900"/>
            <a:ext cx="24612599" cy="1384299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32"/>
          <p:cNvSpPr/>
          <p:nvPr/>
        </p:nvSpPr>
        <p:spPr>
          <a:xfrm>
            <a:off x="-114300" y="2781300"/>
            <a:ext cx="24612599" cy="10972800"/>
          </a:xfrm>
          <a:prstGeom prst="rect">
            <a:avLst/>
          </a:prstGeom>
          <a:solidFill>
            <a:srgbClr val="6878A3">
              <a:alpha val="9803"/>
            </a:srgbClr>
          </a:solidFill>
          <a:ln cap="flat" cmpd="sng" w="25400">
            <a:solidFill>
              <a:schemeClr val="dk1">
                <a:alpha val="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32"/>
          <p:cNvSpPr/>
          <p:nvPr/>
        </p:nvSpPr>
        <p:spPr>
          <a:xfrm flipH="1" rot="10800000">
            <a:off x="609600" y="952500"/>
            <a:ext cx="406400" cy="406400"/>
          </a:xfrm>
          <a:prstGeom prst="roundRect">
            <a:avLst>
              <a:gd fmla="val 21676" name="adj"/>
            </a:avLst>
          </a:prstGeom>
          <a:noFill/>
          <a:ln cap="flat" cmpd="sng" w="25400">
            <a:solidFill>
              <a:srgbClr val="B3B3B3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9" name="Google Shape;129;p32"/>
          <p:cNvSpPr/>
          <p:nvPr/>
        </p:nvSpPr>
        <p:spPr>
          <a:xfrm rot="5400000">
            <a:off x="726281" y="1091407"/>
            <a:ext cx="180975" cy="125412"/>
          </a:xfrm>
          <a:prstGeom prst="triangle">
            <a:avLst>
              <a:gd fmla="val 50000" name="adj"/>
            </a:avLst>
          </a:prstGeom>
          <a:solidFill>
            <a:srgbClr val="CDCDCD">
              <a:alpha val="6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30" name="Google Shape;130;p32"/>
          <p:cNvCxnSpPr/>
          <p:nvPr/>
        </p:nvCxnSpPr>
        <p:spPr>
          <a:xfrm>
            <a:off x="1460500" y="12306300"/>
            <a:ext cx="21437601" cy="0"/>
          </a:xfrm>
          <a:prstGeom prst="straightConnector1">
            <a:avLst/>
          </a:prstGeom>
          <a:noFill/>
          <a:ln cap="flat" cmpd="sng" w="12700">
            <a:solidFill>
              <a:srgbClr val="CDCDCD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1" name="Google Shape;131;p3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110700" y="889000"/>
            <a:ext cx="766763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2"/>
          <p:cNvSpPr/>
          <p:nvPr/>
        </p:nvSpPr>
        <p:spPr>
          <a:xfrm>
            <a:off x="22148800" y="12534900"/>
            <a:ext cx="711200" cy="711200"/>
          </a:xfrm>
          <a:prstGeom prst="roundRect">
            <a:avLst>
              <a:gd fmla="val 11671" name="adj"/>
            </a:avLst>
          </a:prstGeom>
          <a:noFill/>
          <a:ln cap="flat" cmpd="sng" w="12700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3" name="Google Shape;133;p32"/>
          <p:cNvSpPr/>
          <p:nvPr/>
        </p:nvSpPr>
        <p:spPr>
          <a:xfrm>
            <a:off x="1473200" y="12623800"/>
            <a:ext cx="36703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9A9A9A"/>
                </a:solidFill>
                <a:latin typeface="Open Sans"/>
                <a:ea typeface="Open Sans"/>
                <a:cs typeface="Open Sans"/>
                <a:sym typeface="Open Sans"/>
              </a:rPr>
              <a:t>Presentation</a:t>
            </a:r>
            <a:r>
              <a:rPr lang="es-ES" sz="2000">
                <a:solidFill>
                  <a:srgbClr val="9A9A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name goes here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ransition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Relationship Id="rId4" Type="http://schemas.openxmlformats.org/officeDocument/2006/relationships/image" Target="../media/image14.jpg"/><Relationship Id="rId5" Type="http://schemas.openxmlformats.org/officeDocument/2006/relationships/image" Target="../media/image3.jpg"/><Relationship Id="rId6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X-keynote_dark.ppt_media/preview-2.mov" id="174" name="Google Shape;17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"/>
          <p:cNvSpPr/>
          <p:nvPr/>
        </p:nvSpPr>
        <p:spPr>
          <a:xfrm>
            <a:off x="-114300" y="-88900"/>
            <a:ext cx="24612599" cy="1384299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6" name="Google Shape;17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6100" y="5008563"/>
            <a:ext cx="2984500" cy="370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10"/>
          <p:cNvGrpSpPr/>
          <p:nvPr/>
        </p:nvGrpSpPr>
        <p:grpSpPr>
          <a:xfrm>
            <a:off x="1450975" y="815975"/>
            <a:ext cx="2189725" cy="1136650"/>
            <a:chOff x="0" y="58"/>
            <a:chExt cx="1379" cy="716"/>
          </a:xfrm>
        </p:grpSpPr>
        <p:sp>
          <p:nvSpPr>
            <p:cNvPr id="285" name="Google Shape;285;p10"/>
            <p:cNvSpPr/>
            <p:nvPr/>
          </p:nvSpPr>
          <p:spPr>
            <a:xfrm>
              <a:off x="0" y="58"/>
              <a:ext cx="1379" cy="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4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InterLab</a:t>
              </a:r>
              <a:endPara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" y="483"/>
              <a:ext cx="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287" name="Google Shape;287;p10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/>
          </a:p>
        </p:txBody>
      </p:sp>
      <p:sp>
        <p:nvSpPr>
          <p:cNvPr id="288" name="Google Shape;288;p10"/>
          <p:cNvSpPr/>
          <p:nvPr/>
        </p:nvSpPr>
        <p:spPr>
          <a:xfrm>
            <a:off x="14574870" y="10769600"/>
            <a:ext cx="5826060" cy="1047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¿Cuándo es utilizado y cómo es nuestro producto?</a:t>
            </a:r>
            <a:endParaRPr/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130300" y="10769600"/>
            <a:ext cx="9829800" cy="785487"/>
            <a:chOff x="1066800" y="10831475"/>
            <a:chExt cx="9829800" cy="785487"/>
          </a:xfrm>
        </p:grpSpPr>
        <p:sp>
          <p:nvSpPr>
            <p:cNvPr id="290" name="Google Shape;290;p10"/>
            <p:cNvSpPr/>
            <p:nvPr/>
          </p:nvSpPr>
          <p:spPr>
            <a:xfrm>
              <a:off x="1066800" y="10831475"/>
              <a:ext cx="4572000" cy="698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600">
                  <a:solidFill>
                    <a:srgbClr val="B3B3B3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¿Qué problemas tiene nuestro producto?</a:t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6324600" y="10918752"/>
              <a:ext cx="4572000" cy="698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600">
                  <a:solidFill>
                    <a:srgbClr val="B3B3B3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¿Cómo lo podemos resolver?</a:t>
              </a:r>
              <a:endParaRPr/>
            </a:p>
          </p:txBody>
        </p:sp>
      </p:grpSp>
      <p:pic>
        <p:nvPicPr>
          <p:cNvPr id="292" name="Google Shape;29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3657599"/>
            <a:ext cx="11023600" cy="67389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7jtHerZwllupgk6TjDQ9sNY6x30bs_W5laMNH55EEichaR7in8-f_OsxVcHpB028u_i2TGmQOLH2V9v9Su2i348Y7Z_5mWbi7H3tWX1X8H2aA3Hn163a9QxzLLOGIvFMOleJZCtUphQ" id="293" name="Google Shape;29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96800" y="3615315"/>
            <a:ext cx="9982200" cy="6662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1"/>
          <p:cNvGrpSpPr/>
          <p:nvPr/>
        </p:nvGrpSpPr>
        <p:grpSpPr>
          <a:xfrm>
            <a:off x="1450975" y="815975"/>
            <a:ext cx="2189725" cy="1136650"/>
            <a:chOff x="0" y="58"/>
            <a:chExt cx="1379" cy="716"/>
          </a:xfrm>
        </p:grpSpPr>
        <p:sp>
          <p:nvSpPr>
            <p:cNvPr id="299" name="Google Shape;299;p11"/>
            <p:cNvSpPr/>
            <p:nvPr/>
          </p:nvSpPr>
          <p:spPr>
            <a:xfrm>
              <a:off x="0" y="58"/>
              <a:ext cx="1379" cy="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4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InterLab</a:t>
              </a:r>
              <a:endPara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5" y="483"/>
              <a:ext cx="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301" name="Google Shape;301;p11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/>
          </a:p>
        </p:txBody>
      </p:sp>
      <p:sp>
        <p:nvSpPr>
          <p:cNvPr id="302" name="Google Shape;302;p11"/>
          <p:cNvSpPr/>
          <p:nvPr/>
        </p:nvSpPr>
        <p:spPr>
          <a:xfrm>
            <a:off x="8077200" y="7082557"/>
            <a:ext cx="4572000" cy="1200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¿Qué características son importantes?</a:t>
            </a:r>
            <a:endParaRPr/>
          </a:p>
        </p:txBody>
      </p:sp>
      <p:sp>
        <p:nvSpPr>
          <p:cNvPr id="303" name="Google Shape;303;p11"/>
          <p:cNvSpPr/>
          <p:nvPr/>
        </p:nvSpPr>
        <p:spPr>
          <a:xfrm>
            <a:off x="15312680" y="9220200"/>
            <a:ext cx="45720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¿Cómo debe verse y comportarse nuestro producto?</a:t>
            </a:r>
            <a:endParaRPr/>
          </a:p>
        </p:txBody>
      </p:sp>
      <p:pic>
        <p:nvPicPr>
          <p:cNvPr descr="https://lh3.googleusercontent.com/epIjEHpLAj2Lyl4lZT1Ags0AALAR0IJZbcuym5sCcEfBSMhtWL0a6AundZwlv1kDuEHML9LFHgR4cClpQIyJaThGjd-ytXV-8Bp_LORuIoaZ85fPiWTR8olrtCiQQtbndkUCEcwCOdY" id="304" name="Google Shape;30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1548" y="3897938"/>
            <a:ext cx="6172200" cy="75698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Y7YHCfwgqBtEdZZjcWnO-8Fy0yLFOum30I3sswUfNMgUQQaYrwACYm7eftD5VOCz-sZ-Gn0rBfUUXPtUJFjkW9T0nVSP-D7tIPNpxlPhK6iZJ4DfR1getsqLZf4K0kcJ4A7kJ1Sf6RA" id="305" name="Google Shape;30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22759" y="3897938"/>
            <a:ext cx="8951841" cy="43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12"/>
          <p:cNvGrpSpPr/>
          <p:nvPr/>
        </p:nvGrpSpPr>
        <p:grpSpPr>
          <a:xfrm>
            <a:off x="1450975" y="815975"/>
            <a:ext cx="2189725" cy="1136650"/>
            <a:chOff x="0" y="58"/>
            <a:chExt cx="1379" cy="716"/>
          </a:xfrm>
        </p:grpSpPr>
        <p:sp>
          <p:nvSpPr>
            <p:cNvPr id="311" name="Google Shape;311;p12"/>
            <p:cNvSpPr/>
            <p:nvPr/>
          </p:nvSpPr>
          <p:spPr>
            <a:xfrm>
              <a:off x="0" y="58"/>
              <a:ext cx="1379" cy="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4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InterLab</a:t>
              </a:r>
              <a:endPara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5" y="483"/>
              <a:ext cx="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313" name="Google Shape;313;p12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/>
          </a:p>
        </p:txBody>
      </p:sp>
      <p:sp>
        <p:nvSpPr>
          <p:cNvPr id="314" name="Google Shape;314;p12"/>
          <p:cNvSpPr/>
          <p:nvPr/>
        </p:nvSpPr>
        <p:spPr>
          <a:xfrm>
            <a:off x="9646786" y="7144808"/>
            <a:ext cx="4572000" cy="2882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742950" lvl="0" marL="742950" marR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3600"/>
              <a:buFont typeface="Open Sans Light"/>
              <a:buAutoNum type="alphaLcParenR"/>
            </a:pPr>
            <a:r>
              <a:rPr lang="es-ES" sz="36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Estudiantes</a:t>
            </a:r>
            <a:endParaRPr/>
          </a:p>
          <a:p>
            <a:pPr indent="-571500" lvl="1" marL="1028700" marR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3600"/>
              <a:buFont typeface="Open Sans Light"/>
              <a:buChar char="-"/>
            </a:pPr>
            <a:r>
              <a:rPr b="0" i="0" lang="es-ES" sz="3600" u="none" cap="none" strike="noStrike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Oportunidades</a:t>
            </a:r>
            <a:endParaRPr/>
          </a:p>
          <a:p>
            <a:pPr indent="-342900" lvl="1" marL="1028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None/>
            </a:pPr>
            <a:r>
              <a:t/>
            </a:r>
            <a:endParaRPr b="0" i="0" sz="3600" u="none" cap="none" strike="noStrike">
              <a:solidFill>
                <a:srgbClr val="B3B3B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2"/>
          <p:cNvSpPr/>
          <p:nvPr/>
        </p:nvSpPr>
        <p:spPr>
          <a:xfrm>
            <a:off x="20116800" y="8010284"/>
            <a:ext cx="4572000" cy="6003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Éxito</a:t>
            </a:r>
            <a:endParaRPr/>
          </a:p>
        </p:txBody>
      </p:sp>
      <p:sp>
        <p:nvSpPr>
          <p:cNvPr id="316" name="Google Shape;316;p12"/>
          <p:cNvSpPr/>
          <p:nvPr/>
        </p:nvSpPr>
        <p:spPr>
          <a:xfrm>
            <a:off x="1458915" y="2362200"/>
            <a:ext cx="12759871" cy="38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Hypothesis</a:t>
            </a:r>
            <a:endParaRPr sz="64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https://lh6.googleusercontent.com/kMUJK-y17lgUyuaNkszSHqzdEH2EZbVG5qc1I9z4E_X3BgrCZm_YgEbaeBwP-hMLmDOc4Y3B8HaSZbblPqB3k3aHhNf4vFsAg3qd4zFrhCbzgsiMqcD5wub9g1Vrkwktz-wroNQdNnA" id="317" name="Google Shape;31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0975" y="5853926"/>
            <a:ext cx="7648095" cy="47800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TuclYPJlPqATf3s8HiMQ957GSlI3qNc_7kANW8a-E6cK7Qbsiz-2qApHQYPPs3eCBdAyFP59Tgoe8cutw1oXYigAAWzGUVL-ZKx-pehmBzdsLBpyQj9sMqs-s-pS3faqIrf-q_pMpbA" id="318" name="Google Shape;31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01800" y="5780229"/>
            <a:ext cx="6592482" cy="499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3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  <a:endParaRPr/>
          </a:p>
        </p:txBody>
      </p:sp>
      <p:sp>
        <p:nvSpPr>
          <p:cNvPr id="324" name="Google Shape;324;p13"/>
          <p:cNvSpPr/>
          <p:nvPr/>
        </p:nvSpPr>
        <p:spPr>
          <a:xfrm>
            <a:off x="1450975" y="816173"/>
            <a:ext cx="2056653" cy="61555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Interlab</a:t>
            </a:r>
            <a:endParaRPr b="1" sz="4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https://lh3.googleusercontent.com/j_-BScddnoi8KUCH4U844brXgyUuIt2p8Q-kFrGj5ase23K0HyNteD4FiraG1jKa1b5jw4_n0G0yaNcmiG1fC6yN0ZmWhPVEEUUHmDIMaeFO9-VAdVvxsUM7FF9o8cI8P_FPEY8UmzU" id="325" name="Google Shape;32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3200400"/>
            <a:ext cx="15697200" cy="88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3"/>
          <p:cNvSpPr/>
          <p:nvPr/>
        </p:nvSpPr>
        <p:spPr>
          <a:xfrm>
            <a:off x="19377025" y="5684837"/>
            <a:ext cx="4724400" cy="38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Canvas</a:t>
            </a:r>
            <a:endParaRPr sz="64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14"/>
          <p:cNvGrpSpPr/>
          <p:nvPr/>
        </p:nvGrpSpPr>
        <p:grpSpPr>
          <a:xfrm>
            <a:off x="1450975" y="815975"/>
            <a:ext cx="2189725" cy="1136650"/>
            <a:chOff x="0" y="58"/>
            <a:chExt cx="1379" cy="716"/>
          </a:xfrm>
        </p:grpSpPr>
        <p:sp>
          <p:nvSpPr>
            <p:cNvPr id="332" name="Google Shape;332;p14"/>
            <p:cNvSpPr/>
            <p:nvPr/>
          </p:nvSpPr>
          <p:spPr>
            <a:xfrm>
              <a:off x="0" y="58"/>
              <a:ext cx="1379" cy="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4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InterLab</a:t>
              </a:r>
              <a:endPara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5" y="483"/>
              <a:ext cx="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334" name="Google Shape;334;p14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  <a:endParaRPr/>
          </a:p>
        </p:txBody>
      </p:sp>
      <p:sp>
        <p:nvSpPr>
          <p:cNvPr id="335" name="Google Shape;335;p14"/>
          <p:cNvSpPr/>
          <p:nvPr/>
        </p:nvSpPr>
        <p:spPr>
          <a:xfrm>
            <a:off x="2819400" y="5715000"/>
            <a:ext cx="12759871" cy="38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Segmento Objetivo</a:t>
            </a:r>
            <a:endParaRPr/>
          </a:p>
        </p:txBody>
      </p:sp>
      <p:sp>
        <p:nvSpPr>
          <p:cNvPr id="336" name="Google Shape;336;p14"/>
          <p:cNvSpPr/>
          <p:nvPr/>
        </p:nvSpPr>
        <p:spPr>
          <a:xfrm>
            <a:off x="12954000" y="4343400"/>
            <a:ext cx="8593213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 u="sng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Segmento Estudiante: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 u="sng">
              <a:solidFill>
                <a:srgbClr val="B3B3B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Conformado por jóvenes de 18 a 23 años en búsqueda de una pasantía.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B3B3B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 u="sng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Segmento Empresa: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 u="sng">
              <a:solidFill>
                <a:srgbClr val="B3B3B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Conformado por Empresas que requieran jóvenes con un perfil determinado para que estos realicen sus pasantías en su empresa.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15"/>
          <p:cNvGrpSpPr/>
          <p:nvPr/>
        </p:nvGrpSpPr>
        <p:grpSpPr>
          <a:xfrm>
            <a:off x="1450975" y="815975"/>
            <a:ext cx="2189725" cy="1136650"/>
            <a:chOff x="0" y="58"/>
            <a:chExt cx="1379" cy="716"/>
          </a:xfrm>
        </p:grpSpPr>
        <p:sp>
          <p:nvSpPr>
            <p:cNvPr id="342" name="Google Shape;342;p15"/>
            <p:cNvSpPr/>
            <p:nvPr/>
          </p:nvSpPr>
          <p:spPr>
            <a:xfrm>
              <a:off x="0" y="58"/>
              <a:ext cx="1379" cy="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4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InterLab</a:t>
              </a:r>
              <a:endPara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5" y="483"/>
              <a:ext cx="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344" name="Google Shape;344;p15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/>
          </a:p>
        </p:txBody>
      </p:sp>
      <p:sp>
        <p:nvSpPr>
          <p:cNvPr id="345" name="Google Shape;345;p15"/>
          <p:cNvSpPr/>
          <p:nvPr/>
        </p:nvSpPr>
        <p:spPr>
          <a:xfrm>
            <a:off x="2670175" y="3048000"/>
            <a:ext cx="12759871" cy="38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Competidores</a:t>
            </a:r>
            <a:endParaRPr/>
          </a:p>
        </p:txBody>
      </p:sp>
      <p:sp>
        <p:nvSpPr>
          <p:cNvPr id="346" name="Google Shape;346;p15"/>
          <p:cNvSpPr/>
          <p:nvPr/>
        </p:nvSpPr>
        <p:spPr>
          <a:xfrm>
            <a:off x="3765037" y="6886575"/>
            <a:ext cx="105156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Páginas como:  “</a:t>
            </a:r>
            <a:r>
              <a:rPr b="1" lang="es-ES" sz="4000" u="sng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Practicas.pe</a:t>
            </a: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” o “</a:t>
            </a:r>
            <a:r>
              <a:rPr b="1" lang="es-ES" sz="4000" u="sng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Indeed.com.pe</a:t>
            </a: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” son nuestros principales competidores, ya que son de los principales medios para encontrar prácticas preprofesionales o pasantías.</a:t>
            </a:r>
            <a:endParaRPr/>
          </a:p>
        </p:txBody>
      </p:sp>
      <p:pic>
        <p:nvPicPr>
          <p:cNvPr descr="https://lh4.googleusercontent.com/WUZJRkYYUo9XafxmNg3fvnVCn3Ryy136CDPvImFoQ8NNjnb0gx_SbOJKm8Mb_c_mb5QPrVzIS9a6zHQxecxj1erwUTtugTf7adEc-IdpKLqRV57_6W7GPSEm6QQ4K-0vo8W7PxyUmtQ" id="347" name="Google Shape;34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4600" y="6629400"/>
            <a:ext cx="33528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16"/>
          <p:cNvGrpSpPr/>
          <p:nvPr/>
        </p:nvGrpSpPr>
        <p:grpSpPr>
          <a:xfrm>
            <a:off x="1450975" y="815975"/>
            <a:ext cx="2189725" cy="1136650"/>
            <a:chOff x="0" y="58"/>
            <a:chExt cx="1379" cy="716"/>
          </a:xfrm>
        </p:grpSpPr>
        <p:sp>
          <p:nvSpPr>
            <p:cNvPr id="353" name="Google Shape;353;p16"/>
            <p:cNvSpPr/>
            <p:nvPr/>
          </p:nvSpPr>
          <p:spPr>
            <a:xfrm>
              <a:off x="0" y="58"/>
              <a:ext cx="1379" cy="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4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InterLab</a:t>
              </a:r>
              <a:endPara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5" y="483"/>
              <a:ext cx="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355" name="Google Shape;355;p16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/>
          </a:p>
        </p:txBody>
      </p:sp>
      <p:sp>
        <p:nvSpPr>
          <p:cNvPr id="356" name="Google Shape;356;p16"/>
          <p:cNvSpPr/>
          <p:nvPr/>
        </p:nvSpPr>
        <p:spPr>
          <a:xfrm>
            <a:off x="2689225" y="2590800"/>
            <a:ext cx="12759871" cy="38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¿Cómo los venceremos?</a:t>
            </a:r>
            <a:endParaRPr/>
          </a:p>
        </p:txBody>
      </p:sp>
      <p:sp>
        <p:nvSpPr>
          <p:cNvPr id="357" name="Google Shape;357;p16"/>
          <p:cNvSpPr/>
          <p:nvPr/>
        </p:nvSpPr>
        <p:spPr>
          <a:xfrm>
            <a:off x="2670175" y="6172200"/>
            <a:ext cx="19018763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47E7A3"/>
                </a:solidFill>
                <a:latin typeface="Open Sans"/>
                <a:ea typeface="Open Sans"/>
                <a:cs typeface="Open Sans"/>
                <a:sym typeface="Open Sans"/>
              </a:rPr>
              <a:t>InterLab</a:t>
            </a: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planea ofrecer un valor agregado que nos diferencie de la competencia.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B3B3B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742950" lvl="0" marL="742950" marR="0" rtl="0" algn="just">
              <a:spcBef>
                <a:spcPts val="0"/>
              </a:spcBef>
              <a:spcAft>
                <a:spcPts val="0"/>
              </a:spcAft>
              <a:buClr>
                <a:srgbClr val="65A0E2"/>
              </a:buClr>
              <a:buSzPts val="4000"/>
              <a:buFont typeface="Roboto"/>
              <a:buAutoNum type="arabicPeriod"/>
            </a:pPr>
            <a:r>
              <a:rPr lang="es-ES" sz="4000">
                <a:solidFill>
                  <a:srgbClr val="65A0E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Búsqueda personalizada en base a filtros</a:t>
            </a:r>
            <a:endParaRPr/>
          </a:p>
          <a:p>
            <a:pPr indent="-488950" lvl="0" marL="74295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</a:pPr>
            <a:r>
              <a:t/>
            </a:r>
            <a:endParaRPr sz="4000">
              <a:solidFill>
                <a:srgbClr val="B3B3B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742950" lvl="0" marL="742950" marR="0" rtl="0" algn="just">
              <a:spcBef>
                <a:spcPts val="0"/>
              </a:spcBef>
              <a:spcAft>
                <a:spcPts val="0"/>
              </a:spcAft>
              <a:buClr>
                <a:srgbClr val="65A0E2"/>
              </a:buClr>
              <a:buSzPts val="4000"/>
              <a:buFont typeface="Roboto"/>
              <a:buAutoNum type="arabicPeriod"/>
            </a:pPr>
            <a:r>
              <a:rPr lang="es-ES" sz="4000">
                <a:solidFill>
                  <a:srgbClr val="65A0E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Diseño Responsive</a:t>
            </a:r>
            <a:endParaRPr sz="4000">
              <a:solidFill>
                <a:srgbClr val="65A0E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https://lh5.googleusercontent.com/d8Nwtol4f64NCsyV6gz4ofKR7yIEIQ078Wu8Bo5nAGugisg-Il5TT1LsKlkackLPtyq0jTkOpfKLtAgB3L845_zqPGFdMa98Gb18W_6H4Ax18ranWNZq_hen3xWoFKj3wy3hzrFUbpA" id="358" name="Google Shape;35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41163" y="8839200"/>
            <a:ext cx="4346069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-qOp4aQTH3YtR3CPlshfVxBMI1msEJ8vl0Ns7U46bl2rw5_AstEpgDYQi5hA4mj3oOLDmQvh5wabtLXaKGYQFaban5fzk1OGjCKJFocZeTkB7Lz1iV4buvG4Yw0l2joMDb_bk1xJOIk" id="359" name="Google Shape;35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17752" y="7391400"/>
            <a:ext cx="3657599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17"/>
          <p:cNvGrpSpPr/>
          <p:nvPr/>
        </p:nvGrpSpPr>
        <p:grpSpPr>
          <a:xfrm>
            <a:off x="1450975" y="815975"/>
            <a:ext cx="2189725" cy="1136650"/>
            <a:chOff x="0" y="58"/>
            <a:chExt cx="1379" cy="716"/>
          </a:xfrm>
        </p:grpSpPr>
        <p:sp>
          <p:nvSpPr>
            <p:cNvPr id="365" name="Google Shape;365;p17"/>
            <p:cNvSpPr/>
            <p:nvPr/>
          </p:nvSpPr>
          <p:spPr>
            <a:xfrm>
              <a:off x="0" y="58"/>
              <a:ext cx="1379" cy="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4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InterLab</a:t>
              </a:r>
              <a:endPara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5" y="483"/>
              <a:ext cx="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367" name="Google Shape;367;p17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  <a:endParaRPr/>
          </a:p>
        </p:txBody>
      </p:sp>
      <p:sp>
        <p:nvSpPr>
          <p:cNvPr id="368" name="Google Shape;368;p17"/>
          <p:cNvSpPr/>
          <p:nvPr/>
        </p:nvSpPr>
        <p:spPr>
          <a:xfrm>
            <a:off x="2895600" y="5714999"/>
            <a:ext cx="12759871" cy="38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User Persona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Segmento Estudiante:</a:t>
            </a:r>
            <a:endParaRPr/>
          </a:p>
        </p:txBody>
      </p:sp>
      <p:pic>
        <p:nvPicPr>
          <p:cNvPr descr="https://lh3.googleusercontent.com/zZ_gWi4S31bjGYCeo8oXONWo8I2wJlap3E0dIjeFvlE0FUl_AfrIMXUEtLjygvJKwVan07GEuSITLz-PUgUpEO6oYhjWTOpVQktn4OOS0VT70DBgI9JXw8Yxnzmv8R9-C-M_OL04wag" id="369" name="Google Shape;36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7200" y="3249611"/>
            <a:ext cx="9906000" cy="87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18"/>
          <p:cNvGrpSpPr/>
          <p:nvPr/>
        </p:nvGrpSpPr>
        <p:grpSpPr>
          <a:xfrm>
            <a:off x="1450975" y="815975"/>
            <a:ext cx="2189725" cy="1136650"/>
            <a:chOff x="0" y="58"/>
            <a:chExt cx="1379" cy="716"/>
          </a:xfrm>
        </p:grpSpPr>
        <p:sp>
          <p:nvSpPr>
            <p:cNvPr id="375" name="Google Shape;375;p18"/>
            <p:cNvSpPr/>
            <p:nvPr/>
          </p:nvSpPr>
          <p:spPr>
            <a:xfrm>
              <a:off x="0" y="58"/>
              <a:ext cx="1379" cy="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4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InterLab</a:t>
              </a:r>
              <a:endPara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5" y="483"/>
              <a:ext cx="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377" name="Google Shape;377;p18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  <a:endParaRPr/>
          </a:p>
        </p:txBody>
      </p:sp>
      <p:sp>
        <p:nvSpPr>
          <p:cNvPr id="378" name="Google Shape;378;p18"/>
          <p:cNvSpPr/>
          <p:nvPr/>
        </p:nvSpPr>
        <p:spPr>
          <a:xfrm>
            <a:off x="2895600" y="5714999"/>
            <a:ext cx="12759871" cy="38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User Persona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Segmento Empresa:</a:t>
            </a:r>
            <a:endParaRPr/>
          </a:p>
        </p:txBody>
      </p:sp>
      <p:pic>
        <p:nvPicPr>
          <p:cNvPr descr="https://lh4.googleusercontent.com/AECFwXh6NrvDkMTzstXkle6D5DhkGRbEzf_3sgeNGtNB7GCvLdTH4EW2dw5o4Ol6vYndady1zW78T1NDSuu7inMRMXOn6fBxRNK9_bOk2GxLJ4y6rYAyB_5X8qKFsNq5dD7UHIOp0Dk" id="379" name="Google Shape;37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27250" y="3249611"/>
            <a:ext cx="9025900" cy="87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19"/>
          <p:cNvGrpSpPr/>
          <p:nvPr/>
        </p:nvGrpSpPr>
        <p:grpSpPr>
          <a:xfrm>
            <a:off x="1450975" y="815975"/>
            <a:ext cx="2189725" cy="1136650"/>
            <a:chOff x="0" y="58"/>
            <a:chExt cx="1379" cy="716"/>
          </a:xfrm>
        </p:grpSpPr>
        <p:sp>
          <p:nvSpPr>
            <p:cNvPr id="385" name="Google Shape;385;p19"/>
            <p:cNvSpPr/>
            <p:nvPr/>
          </p:nvSpPr>
          <p:spPr>
            <a:xfrm>
              <a:off x="0" y="58"/>
              <a:ext cx="1379" cy="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4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InterLab</a:t>
              </a:r>
              <a:endPara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5" y="483"/>
              <a:ext cx="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387" name="Google Shape;387;p19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  <a:endParaRPr/>
          </a:p>
        </p:txBody>
      </p:sp>
      <p:sp>
        <p:nvSpPr>
          <p:cNvPr id="388" name="Google Shape;388;p19"/>
          <p:cNvSpPr/>
          <p:nvPr/>
        </p:nvSpPr>
        <p:spPr>
          <a:xfrm>
            <a:off x="1450975" y="1763046"/>
            <a:ext cx="12759871" cy="38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User Task Matrix</a:t>
            </a:r>
            <a:endParaRPr sz="64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Google Shape;389;p19"/>
          <p:cNvSpPr/>
          <p:nvPr/>
        </p:nvSpPr>
        <p:spPr>
          <a:xfrm>
            <a:off x="2971800" y="4548441"/>
            <a:ext cx="19018763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 u="sng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Segmento Empresa: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 u="sng">
              <a:solidFill>
                <a:srgbClr val="B3B3B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Registrarse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Iniciar sesión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Crear ofertas de trabajo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Ver mis ofertas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Buscar solicitudes de trabajo por cada oferta mediante palabras clave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Filtrar solicitudes de trabajo relevantes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Aceptar solicitud de trabajo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Dejar reseña/comentario del pasante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Modificar oferta de trabajo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Eliminar oferta de trabajo</a:t>
            </a:r>
            <a:endParaRPr/>
          </a:p>
        </p:txBody>
      </p:sp>
      <p:pic>
        <p:nvPicPr>
          <p:cNvPr descr="https://lh5.googleusercontent.com/NwokoeQiM30t7mug9mKk-CFK-70NpLdoEanUrc-3X3B_-JFWdwYuwst9rVSkUNNOdHnFG66xDa3I_R9mc_2GcXizyuMYU76O1BQx0sk1C39vdEYbF1o9UjOtRU3B9rbrwhdbUkw82qs" id="390" name="Google Shape;39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6266" y="9162636"/>
            <a:ext cx="5170714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DvmgnojLPQItE3d_NC7Av-YAxuzYCfQasbsMARWQMY-EzFgSZ6MnWwmeH1MDAo5i8NBBqqbJ8bh1CpjPuCGynqaj9sXNNYkbuMrHNUp8sknATZ8W63xvccFgx2fK3XMbfdNqrQsAjXo" id="391" name="Google Shape;39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63536" y="4512325"/>
            <a:ext cx="6261554" cy="3287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"/>
          <p:cNvGrpSpPr/>
          <p:nvPr/>
        </p:nvGrpSpPr>
        <p:grpSpPr>
          <a:xfrm>
            <a:off x="4716000" y="3486151"/>
            <a:ext cx="15046350" cy="6743699"/>
            <a:chOff x="5222850" y="3486151"/>
            <a:chExt cx="15046350" cy="6743699"/>
          </a:xfrm>
        </p:grpSpPr>
        <p:pic>
          <p:nvPicPr>
            <p:cNvPr id="182" name="Google Shape;182;p2"/>
            <p:cNvPicPr preferRelativeResize="0"/>
            <p:nvPr/>
          </p:nvPicPr>
          <p:blipFill rotWithShape="1">
            <a:blip r:embed="rId3">
              <a:alphaModFix/>
            </a:blip>
            <a:srcRect b="0" l="11500" r="-11500" t="0"/>
            <a:stretch/>
          </p:blipFill>
          <p:spPr>
            <a:xfrm>
              <a:off x="5222850" y="4990697"/>
              <a:ext cx="3009900" cy="37346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3" name="Google Shape;183;p2"/>
            <p:cNvGrpSpPr/>
            <p:nvPr/>
          </p:nvGrpSpPr>
          <p:grpSpPr>
            <a:xfrm>
              <a:off x="9648825" y="3486151"/>
              <a:ext cx="10620375" cy="6743699"/>
              <a:chOff x="9017000" y="4038601"/>
              <a:chExt cx="10620375" cy="6743699"/>
            </a:xfrm>
          </p:grpSpPr>
          <p:sp>
            <p:nvSpPr>
              <p:cNvPr id="184" name="Google Shape;184;p2"/>
              <p:cNvSpPr/>
              <p:nvPr/>
            </p:nvSpPr>
            <p:spPr>
              <a:xfrm>
                <a:off x="9020175" y="4038601"/>
                <a:ext cx="10617200" cy="1893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9600">
                    <a:solidFill>
                      <a:srgbClr val="CDCDCD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Interlab</a:t>
                </a:r>
                <a:endParaRPr sz="9600">
                  <a:solidFill>
                    <a:srgbClr val="CDCDCD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endParaRPr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9017000" y="7428802"/>
                <a:ext cx="10617200" cy="1930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s-ES" sz="4800" u="sng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Curso:</a:t>
                </a:r>
                <a:r>
                  <a:rPr lang="es-ES" sz="4800" u="sng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420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Aplicaciones Web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s-ES" sz="4200" u="sng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Carrera:</a:t>
                </a:r>
                <a:r>
                  <a:rPr lang="es-ES" sz="420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Ingeniería de Software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s-ES" sz="4200" u="sng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Profesor:</a:t>
                </a:r>
                <a:r>
                  <a:rPr i="1" lang="es-ES" sz="420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</a:t>
                </a:r>
                <a:r>
                  <a:rPr lang="es-ES" sz="420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Ángel Augusto Velásquez Nuñez</a:t>
                </a:r>
                <a:endParaRPr sz="4200">
                  <a:solidFill>
                    <a:srgbClr val="CDCDCD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s-ES" sz="4200" u="sng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Sección:</a:t>
                </a:r>
                <a:r>
                  <a:rPr i="1" lang="es-ES" sz="420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SW51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s-ES" sz="4200" u="sng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Ciclo:</a:t>
                </a:r>
                <a:r>
                  <a:rPr i="1" lang="es-ES" sz="420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2020-01</a:t>
                </a:r>
                <a:endParaRPr/>
              </a:p>
            </p:txBody>
          </p:sp>
          <p:grpSp>
            <p:nvGrpSpPr>
              <p:cNvPr id="186" name="Google Shape;186;p2"/>
              <p:cNvGrpSpPr/>
              <p:nvPr/>
            </p:nvGrpSpPr>
            <p:grpSpPr>
              <a:xfrm>
                <a:off x="9028113" y="6115870"/>
                <a:ext cx="9817099" cy="4666430"/>
                <a:chOff x="0" y="-719"/>
                <a:chExt cx="6183" cy="2207"/>
              </a:xfrm>
            </p:grpSpPr>
            <p:cxnSp>
              <p:nvCxnSpPr>
                <p:cNvPr id="187" name="Google Shape;187;p2"/>
                <p:cNvCxnSpPr/>
                <p:nvPr/>
              </p:nvCxnSpPr>
              <p:spPr>
                <a:xfrm>
                  <a:off x="2" y="-719"/>
                  <a:ext cx="6181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80808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8" name="Google Shape;188;p2"/>
                <p:cNvCxnSpPr/>
                <p:nvPr/>
              </p:nvCxnSpPr>
              <p:spPr>
                <a:xfrm>
                  <a:off x="0" y="1488"/>
                  <a:ext cx="6181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80808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189" name="Google Shape;189;p2"/>
          <p:cNvSpPr/>
          <p:nvPr/>
        </p:nvSpPr>
        <p:spPr>
          <a:xfrm>
            <a:off x="22263100" y="12630150"/>
            <a:ext cx="461963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20"/>
          <p:cNvGrpSpPr/>
          <p:nvPr/>
        </p:nvGrpSpPr>
        <p:grpSpPr>
          <a:xfrm>
            <a:off x="1450975" y="815975"/>
            <a:ext cx="2189725" cy="1136650"/>
            <a:chOff x="0" y="58"/>
            <a:chExt cx="1379" cy="716"/>
          </a:xfrm>
        </p:grpSpPr>
        <p:sp>
          <p:nvSpPr>
            <p:cNvPr id="397" name="Google Shape;397;p20"/>
            <p:cNvSpPr/>
            <p:nvPr/>
          </p:nvSpPr>
          <p:spPr>
            <a:xfrm>
              <a:off x="0" y="58"/>
              <a:ext cx="1379" cy="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4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InterLab</a:t>
              </a:r>
              <a:endPara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5" y="483"/>
              <a:ext cx="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399" name="Google Shape;399;p20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  <a:endParaRPr/>
          </a:p>
        </p:txBody>
      </p:sp>
      <p:sp>
        <p:nvSpPr>
          <p:cNvPr id="400" name="Google Shape;400;p20"/>
          <p:cNvSpPr/>
          <p:nvPr/>
        </p:nvSpPr>
        <p:spPr>
          <a:xfrm>
            <a:off x="1458915" y="2011364"/>
            <a:ext cx="12759871" cy="38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User Task Matrix</a:t>
            </a:r>
            <a:endParaRPr sz="64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" name="Google Shape;401;p20"/>
          <p:cNvSpPr/>
          <p:nvPr/>
        </p:nvSpPr>
        <p:spPr>
          <a:xfrm>
            <a:off x="2971800" y="5029200"/>
            <a:ext cx="19018763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 u="sng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Segmento Estudiante: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 u="sng">
              <a:solidFill>
                <a:srgbClr val="B3B3B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Filtrar ofertas de trabajo relevante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Buscar ofertas de trabajo mediante palabras clave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Ver detalles de oferta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Comparar ofertas de trabajo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Registrarse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Iniciar Sesión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Aplicar a oferta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Guardar oferta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Dejar reseña de empresa</a:t>
            </a:r>
            <a:endParaRPr/>
          </a:p>
        </p:txBody>
      </p:sp>
      <p:pic>
        <p:nvPicPr>
          <p:cNvPr descr="https://lh5.googleusercontent.com/NtavYDCmzrTWssha4O48z1dLIqDdbka5pPD-lAJio4o4x4Dod9WQ2aj4zp1yaPX8OniLVzeh-GQtvA1SlS9b5oc77xhDooqR9HIWDa8Z9tkcqXIZHgodaIVtYdsdruQbaWuki_-L7J0" id="402" name="Google Shape;4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35500" y="8305800"/>
            <a:ext cx="36576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NyFBu4B9jaX59VpUJHIit6PhvnbYgOaRSb9xO9woWSg752mQhGrO6B5N60Z63prDmZ0KLcuODrCqnt_0cAGVBAqkCNdjPLGz36cSFhsaGMuWLuBFsABa1kcNjgnja8h6l6QKR9iqvK8" id="403" name="Google Shape;403;p20"/>
          <p:cNvPicPr preferRelativeResize="0"/>
          <p:nvPr/>
        </p:nvPicPr>
        <p:blipFill rotWithShape="1">
          <a:blip r:embed="rId4">
            <a:alphaModFix/>
          </a:blip>
          <a:srcRect b="6762" l="0" r="0" t="0"/>
          <a:stretch/>
        </p:blipFill>
        <p:spPr>
          <a:xfrm>
            <a:off x="17754600" y="3429000"/>
            <a:ext cx="2819400" cy="441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21"/>
          <p:cNvGrpSpPr/>
          <p:nvPr/>
        </p:nvGrpSpPr>
        <p:grpSpPr>
          <a:xfrm>
            <a:off x="1450975" y="815975"/>
            <a:ext cx="2189725" cy="1136650"/>
            <a:chOff x="0" y="58"/>
            <a:chExt cx="1379" cy="716"/>
          </a:xfrm>
        </p:grpSpPr>
        <p:sp>
          <p:nvSpPr>
            <p:cNvPr id="409" name="Google Shape;409;p21"/>
            <p:cNvSpPr/>
            <p:nvPr/>
          </p:nvSpPr>
          <p:spPr>
            <a:xfrm>
              <a:off x="0" y="58"/>
              <a:ext cx="1379" cy="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4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InterLab</a:t>
              </a:r>
              <a:endPara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5" y="483"/>
              <a:ext cx="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411" name="Google Shape;411;p21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  <a:endParaRPr/>
          </a:p>
        </p:txBody>
      </p:sp>
      <p:sp>
        <p:nvSpPr>
          <p:cNvPr id="412" name="Google Shape;412;p21"/>
          <p:cNvSpPr/>
          <p:nvPr/>
        </p:nvSpPr>
        <p:spPr>
          <a:xfrm>
            <a:off x="0" y="5867400"/>
            <a:ext cx="5410200" cy="38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Journey Map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Segmento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Estudiante</a:t>
            </a:r>
            <a:r>
              <a:rPr lang="es-ES" sz="480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/>
          </a:p>
        </p:txBody>
      </p:sp>
      <p:pic>
        <p:nvPicPr>
          <p:cNvPr descr="https://lh5.googleusercontent.com/WZ55PuQuwuoSU_YtYXP1iYBn6Gs_JfuBPSEjOvrXwEJF9DLBxnTbxnLdkv6J2XVuW7wPnwrJgvq3OiYYl43ZBkgWPYfsBj-qK_Kl1k6wPBeGbP60-2sDtUEnFpvT0tAi0z4zZh4jPIU" id="413" name="Google Shape;41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3352800"/>
            <a:ext cx="17373600" cy="796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22"/>
          <p:cNvGrpSpPr/>
          <p:nvPr/>
        </p:nvGrpSpPr>
        <p:grpSpPr>
          <a:xfrm>
            <a:off x="1450975" y="815975"/>
            <a:ext cx="2189725" cy="1136650"/>
            <a:chOff x="0" y="58"/>
            <a:chExt cx="1379" cy="716"/>
          </a:xfrm>
        </p:grpSpPr>
        <p:sp>
          <p:nvSpPr>
            <p:cNvPr id="419" name="Google Shape;419;p22"/>
            <p:cNvSpPr/>
            <p:nvPr/>
          </p:nvSpPr>
          <p:spPr>
            <a:xfrm>
              <a:off x="0" y="58"/>
              <a:ext cx="1379" cy="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4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InterLab</a:t>
              </a:r>
              <a:endPara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5" y="483"/>
              <a:ext cx="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421" name="Google Shape;421;p22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  <a:endParaRPr/>
          </a:p>
        </p:txBody>
      </p:sp>
      <p:sp>
        <p:nvSpPr>
          <p:cNvPr id="422" name="Google Shape;422;p22"/>
          <p:cNvSpPr/>
          <p:nvPr/>
        </p:nvSpPr>
        <p:spPr>
          <a:xfrm>
            <a:off x="0" y="5867400"/>
            <a:ext cx="5410200" cy="38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Journey Map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Segmento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Empresa</a:t>
            </a:r>
            <a:r>
              <a:rPr lang="es-ES" sz="480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/>
          </a:p>
        </p:txBody>
      </p:sp>
      <p:pic>
        <p:nvPicPr>
          <p:cNvPr descr="https://lh6.googleusercontent.com/CyZdH8_yKtZ9lZZMLCH4Bx7EmLJL2MM2mWvn-CJ0OOaHSyeIN2hCNQ4h1-N4S3Xpjjjs-g6W2xhsFUEvxHMi2gPKtW8VC8k_eEFmAIlxfqcvYTETf0AyJHD1AnbDXdkhsf-3X_96iB0" id="423" name="Google Shape;42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3581400"/>
            <a:ext cx="17399000" cy="765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23"/>
          <p:cNvGrpSpPr/>
          <p:nvPr/>
        </p:nvGrpSpPr>
        <p:grpSpPr>
          <a:xfrm>
            <a:off x="1450975" y="815975"/>
            <a:ext cx="2189725" cy="1136650"/>
            <a:chOff x="0" y="58"/>
            <a:chExt cx="1379" cy="716"/>
          </a:xfrm>
        </p:grpSpPr>
        <p:sp>
          <p:nvSpPr>
            <p:cNvPr id="429" name="Google Shape;429;p23"/>
            <p:cNvSpPr/>
            <p:nvPr/>
          </p:nvSpPr>
          <p:spPr>
            <a:xfrm>
              <a:off x="0" y="58"/>
              <a:ext cx="1379" cy="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4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InterLab</a:t>
              </a:r>
              <a:endPara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5" y="483"/>
              <a:ext cx="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431" name="Google Shape;431;p23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r>
            <a:endParaRPr/>
          </a:p>
        </p:txBody>
      </p:sp>
      <p:sp>
        <p:nvSpPr>
          <p:cNvPr id="432" name="Google Shape;432;p23"/>
          <p:cNvSpPr/>
          <p:nvPr/>
        </p:nvSpPr>
        <p:spPr>
          <a:xfrm>
            <a:off x="1458915" y="2365100"/>
            <a:ext cx="12759871" cy="38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User Stories</a:t>
            </a:r>
            <a:endParaRPr sz="64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3" name="Google Shape;433;p23"/>
          <p:cNvSpPr/>
          <p:nvPr/>
        </p:nvSpPr>
        <p:spPr>
          <a:xfrm>
            <a:off x="2971800" y="6422474"/>
            <a:ext cx="19018763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 u="sng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Segmento Estudiante: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 u="sng">
              <a:solidFill>
                <a:srgbClr val="B3B3B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Registro de usuario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Inicio de sesión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Filtrar ofertas de trabajo relevantes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Ver detalle de una oferta</a:t>
            </a:r>
            <a:endParaRPr/>
          </a:p>
        </p:txBody>
      </p:sp>
      <p:pic>
        <p:nvPicPr>
          <p:cNvPr descr="https://lh4.googleusercontent.com/2EZvL0Ov9pr1D7Zowh_jOOurPkCyW8iIUw731kvGZFEp4rWWe7I2A10YNCULtYYoL-XMSx6JOn_FFB0iaXj6bPYfejc8a_n9gMcOI6M9qVtxf95SIzlQdx5fYxxSKxuxUKOgnYzPb0I" id="434" name="Google Shape;43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06800" y="8450515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hHTRRf7Qq9kokas2kDfPrJq9C1GcYlAGhieGDOParBWsXtub7JVu8nBriA_WnCUewsKSZO1DhqdMyWz_Oh2DD8V0zfDbjKIBT2t3uV274yY3S2-241hUVx4OJGMm-SyyU31j_b9esDg" id="435" name="Google Shape;43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20939" y="4278567"/>
            <a:ext cx="4401336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24"/>
          <p:cNvGrpSpPr/>
          <p:nvPr/>
        </p:nvGrpSpPr>
        <p:grpSpPr>
          <a:xfrm>
            <a:off x="1450975" y="815975"/>
            <a:ext cx="2189725" cy="1136650"/>
            <a:chOff x="0" y="58"/>
            <a:chExt cx="1379" cy="716"/>
          </a:xfrm>
        </p:grpSpPr>
        <p:sp>
          <p:nvSpPr>
            <p:cNvPr id="441" name="Google Shape;441;p24"/>
            <p:cNvSpPr/>
            <p:nvPr/>
          </p:nvSpPr>
          <p:spPr>
            <a:xfrm>
              <a:off x="0" y="58"/>
              <a:ext cx="1379" cy="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4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InterLab</a:t>
              </a:r>
              <a:endPara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5" y="483"/>
              <a:ext cx="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443" name="Google Shape;443;p24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  <a:endParaRPr/>
          </a:p>
        </p:txBody>
      </p:sp>
      <p:sp>
        <p:nvSpPr>
          <p:cNvPr id="444" name="Google Shape;444;p24"/>
          <p:cNvSpPr/>
          <p:nvPr/>
        </p:nvSpPr>
        <p:spPr>
          <a:xfrm>
            <a:off x="1458915" y="2365100"/>
            <a:ext cx="12759871" cy="38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User Stories</a:t>
            </a:r>
            <a:endParaRPr sz="64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24"/>
          <p:cNvSpPr/>
          <p:nvPr/>
        </p:nvSpPr>
        <p:spPr>
          <a:xfrm>
            <a:off x="2971800" y="5804408"/>
            <a:ext cx="19018763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 u="sng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Segmento Empresa: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 u="sng">
              <a:solidFill>
                <a:srgbClr val="B3B3B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Registrar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Inicio de Sesión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Publicar Pasantía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Seleccionar Pasante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Calificar Pasante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Modificar Pasantía</a:t>
            </a:r>
            <a:endParaRPr/>
          </a:p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Eliminar Pasantía</a:t>
            </a:r>
            <a:endParaRPr/>
          </a:p>
        </p:txBody>
      </p:sp>
      <p:pic>
        <p:nvPicPr>
          <p:cNvPr descr="https://lh4.googleusercontent.com/aHWQsUgXdhpW3MVbUsR8JUDV_s6cLDp84oDECbcYgEgwGxJMs0GRK9T6rAIw18fVr_Zkm5JInS3BIXxNRQLUwmI_GXywDFzzpMdjFEJlH9ZMDDLoVWyaAcBuKmfG-GEv7erGNGten1A" id="446" name="Google Shape;446;p24"/>
          <p:cNvPicPr preferRelativeResize="0"/>
          <p:nvPr/>
        </p:nvPicPr>
        <p:blipFill rotWithShape="1">
          <a:blip r:embed="rId3">
            <a:alphaModFix/>
          </a:blip>
          <a:srcRect b="19345" l="31000" r="31000" t="19346"/>
          <a:stretch/>
        </p:blipFill>
        <p:spPr>
          <a:xfrm>
            <a:off x="11980504" y="4333833"/>
            <a:ext cx="3022763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7KbxPjAAf9rax_GKaT8skXM1B7iXqNqyP3MzyFgDsyDa9wGRkFLcNCVbKnnSq3-4MiB89aNA8K4QS_AWELnac-Nl1rzJx8wE-8oKZ_I1B9gaGw6SKHUB9bigxQkYA4GnZykyxYvKPPM" id="447" name="Google Shape;44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91884" y="8156533"/>
            <a:ext cx="6096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sdWaaGl8_ex3pT8h-6E3n9dQjb8J2oaWOmxQjrWcilr5STmdM1iSq25Uj4fTStjLTavcSB0IAZ6-z4OhhMv2IPaKvdzfHZ3dnFy-8WuONJxHSBCtWsKWCC0pZ2P44gNd7NZWUSEXsaw" id="448" name="Google Shape;448;p24"/>
          <p:cNvPicPr preferRelativeResize="0"/>
          <p:nvPr/>
        </p:nvPicPr>
        <p:blipFill rotWithShape="1">
          <a:blip r:embed="rId5">
            <a:alphaModFix/>
          </a:blip>
          <a:srcRect b="24353" l="17956" r="20660" t="18649"/>
          <a:stretch/>
        </p:blipFill>
        <p:spPr>
          <a:xfrm>
            <a:off x="17602200" y="4105233"/>
            <a:ext cx="2971801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25"/>
          <p:cNvGrpSpPr/>
          <p:nvPr/>
        </p:nvGrpSpPr>
        <p:grpSpPr>
          <a:xfrm>
            <a:off x="4330700" y="4990697"/>
            <a:ext cx="15722600" cy="3734607"/>
            <a:chOff x="4876800" y="4990697"/>
            <a:chExt cx="15722600" cy="3734607"/>
          </a:xfrm>
        </p:grpSpPr>
        <p:pic>
          <p:nvPicPr>
            <p:cNvPr id="454" name="Google Shape;454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76800" y="4990697"/>
              <a:ext cx="3009900" cy="37346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5" name="Google Shape;455;p25"/>
            <p:cNvGrpSpPr/>
            <p:nvPr/>
          </p:nvGrpSpPr>
          <p:grpSpPr>
            <a:xfrm>
              <a:off x="9982200" y="5638800"/>
              <a:ext cx="10617200" cy="2781703"/>
              <a:chOff x="9350375" y="6191250"/>
              <a:chExt cx="10617200" cy="2781703"/>
            </a:xfrm>
          </p:grpSpPr>
          <p:sp>
            <p:nvSpPr>
              <p:cNvPr id="456" name="Google Shape;456;p25"/>
              <p:cNvSpPr/>
              <p:nvPr/>
            </p:nvSpPr>
            <p:spPr>
              <a:xfrm>
                <a:off x="9350375" y="6191250"/>
                <a:ext cx="10617200" cy="1893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9600">
                    <a:solidFill>
                      <a:srgbClr val="CDCDCD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Gracias por</a:t>
                </a:r>
                <a:endParaRPr/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9600">
                    <a:solidFill>
                      <a:srgbClr val="CDCDCD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su atención.</a:t>
                </a:r>
                <a:endParaRPr sz="9600">
                  <a:solidFill>
                    <a:srgbClr val="CDCDCD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endParaRPr>
              </a:p>
            </p:txBody>
          </p:sp>
          <p:cxnSp>
            <p:nvCxnSpPr>
              <p:cNvPr id="457" name="Google Shape;457;p25"/>
              <p:cNvCxnSpPr/>
              <p:nvPr/>
            </p:nvCxnSpPr>
            <p:spPr>
              <a:xfrm>
                <a:off x="9350375" y="8972953"/>
                <a:ext cx="9813924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80808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458" name="Google Shape;458;p25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3"/>
          <p:cNvGrpSpPr/>
          <p:nvPr/>
        </p:nvGrpSpPr>
        <p:grpSpPr>
          <a:xfrm>
            <a:off x="1450975" y="815975"/>
            <a:ext cx="1930959" cy="1136650"/>
            <a:chOff x="0" y="58"/>
            <a:chExt cx="1216" cy="716"/>
          </a:xfrm>
        </p:grpSpPr>
        <p:sp>
          <p:nvSpPr>
            <p:cNvPr id="195" name="Google Shape;195;p3"/>
            <p:cNvSpPr/>
            <p:nvPr/>
          </p:nvSpPr>
          <p:spPr>
            <a:xfrm>
              <a:off x="0" y="58"/>
              <a:ext cx="1216" cy="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4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Startup</a:t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" y="483"/>
              <a:ext cx="909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0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InterLab</a:t>
              </a:r>
              <a:endParaRPr sz="3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97" name="Google Shape;197;p3"/>
          <p:cNvSpPr/>
          <p:nvPr/>
        </p:nvSpPr>
        <p:spPr>
          <a:xfrm>
            <a:off x="1211794" y="2294404"/>
            <a:ext cx="8839200" cy="1052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Miembros de la startup:</a:t>
            </a:r>
            <a:endParaRPr/>
          </a:p>
        </p:txBody>
      </p:sp>
      <p:sp>
        <p:nvSpPr>
          <p:cNvPr id="198" name="Google Shape;198;p3"/>
          <p:cNvSpPr/>
          <p:nvPr/>
        </p:nvSpPr>
        <p:spPr>
          <a:xfrm>
            <a:off x="22263100" y="12630150"/>
            <a:ext cx="461963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/>
          </a:p>
        </p:txBody>
      </p:sp>
      <p:pic>
        <p:nvPicPr>
          <p:cNvPr descr="A picture containing outdoor, building, man, standing&#10;&#10;Description automatically generated" id="199" name="Google Shape;199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32129" r="0" t="25904"/>
          <a:stretch/>
        </p:blipFill>
        <p:spPr>
          <a:xfrm>
            <a:off x="7040679" y="3671761"/>
            <a:ext cx="4544254" cy="6614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wearing a suit and tie&#10;&#10;Description automatically generated" id="200" name="Google Shape;200;p3"/>
          <p:cNvPicPr preferRelativeResize="0"/>
          <p:nvPr/>
        </p:nvPicPr>
        <p:blipFill rotWithShape="1">
          <a:blip r:embed="rId4">
            <a:alphaModFix/>
          </a:blip>
          <a:srcRect b="0" l="0" r="0" t="10282"/>
          <a:stretch/>
        </p:blipFill>
        <p:spPr>
          <a:xfrm>
            <a:off x="1211794" y="3720579"/>
            <a:ext cx="4953000" cy="6665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tanding in front of a fire&#10;&#10;Description automatically generated" id="201" name="Google Shape;20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60818" y="3682477"/>
            <a:ext cx="4952999" cy="6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"/>
          <p:cNvSpPr/>
          <p:nvPr/>
        </p:nvSpPr>
        <p:spPr>
          <a:xfrm>
            <a:off x="18210330" y="9982200"/>
            <a:ext cx="4953000" cy="2319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36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Omar Clavijo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36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Ingeniería de Software</a:t>
            </a:r>
            <a:endParaRPr i="1" sz="36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6836306" y="9982200"/>
            <a:ext cx="4953000" cy="2319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36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Rodrigo Ramírez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36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Ingeniería de Software</a:t>
            </a:r>
            <a:endParaRPr i="1" sz="36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12460818" y="9982200"/>
            <a:ext cx="4953000" cy="2319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36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Juan Hernández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36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Ingeniería de Software</a:t>
            </a:r>
            <a:endParaRPr i="1" sz="36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1211794" y="9982200"/>
            <a:ext cx="4953000" cy="2319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36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Hector Suzuki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36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Ingeniería de Software</a:t>
            </a:r>
            <a:endParaRPr i="1" sz="36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06" name="Google Shape;206;p3"/>
          <p:cNvPicPr preferRelativeResize="0"/>
          <p:nvPr/>
        </p:nvPicPr>
        <p:blipFill rotWithShape="1">
          <a:blip r:embed="rId6">
            <a:alphaModFix/>
          </a:blip>
          <a:srcRect b="0" l="3645" r="6249" t="0"/>
          <a:stretch/>
        </p:blipFill>
        <p:spPr>
          <a:xfrm>
            <a:off x="18328209" y="3682477"/>
            <a:ext cx="4760390" cy="660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4"/>
          <p:cNvGrpSpPr/>
          <p:nvPr/>
        </p:nvGrpSpPr>
        <p:grpSpPr>
          <a:xfrm>
            <a:off x="1450975" y="815975"/>
            <a:ext cx="4198566" cy="1136650"/>
            <a:chOff x="0" y="58"/>
            <a:chExt cx="2644" cy="716"/>
          </a:xfrm>
        </p:grpSpPr>
        <p:sp>
          <p:nvSpPr>
            <p:cNvPr id="212" name="Google Shape;212;p4"/>
            <p:cNvSpPr/>
            <p:nvPr/>
          </p:nvSpPr>
          <p:spPr>
            <a:xfrm>
              <a:off x="0" y="58"/>
              <a:ext cx="1809" cy="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4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Bienvenido</a:t>
              </a:r>
              <a:endPara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5" y="483"/>
              <a:ext cx="2639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0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Inicio de la presentación</a:t>
              </a:r>
              <a:endParaRPr sz="3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grpSp>
        <p:nvGrpSpPr>
          <p:cNvPr id="214" name="Google Shape;214;p4"/>
          <p:cNvGrpSpPr/>
          <p:nvPr/>
        </p:nvGrpSpPr>
        <p:grpSpPr>
          <a:xfrm>
            <a:off x="4457700" y="3498850"/>
            <a:ext cx="15468600" cy="7175500"/>
            <a:chOff x="3505200" y="3498850"/>
            <a:chExt cx="15468600" cy="7175500"/>
          </a:xfrm>
        </p:grpSpPr>
        <p:sp>
          <p:nvSpPr>
            <p:cNvPr id="215" name="Google Shape;215;p4"/>
            <p:cNvSpPr/>
            <p:nvPr/>
          </p:nvSpPr>
          <p:spPr>
            <a:xfrm>
              <a:off x="3505200" y="4991100"/>
              <a:ext cx="5664200" cy="41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6400">
                  <a:solidFill>
                    <a:srgbClr val="89D9C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Integrantes del grupo:</a:t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10948988" y="3498850"/>
              <a:ext cx="8024812" cy="71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685800" lvl="0" marL="6858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3B3B3"/>
                </a:buClr>
                <a:buSzPts val="5400"/>
                <a:buFont typeface="Arial"/>
                <a:buChar char="•"/>
              </a:pPr>
              <a:r>
                <a:rPr lang="es-ES" sz="5400">
                  <a:solidFill>
                    <a:srgbClr val="B3B3B3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Rodrigo Ramírez </a:t>
              </a:r>
              <a:endParaRPr/>
            </a:p>
            <a:p>
              <a:pPr indent="-685800" lvl="0" marL="6858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3B3B3"/>
                </a:buClr>
                <a:buSzPts val="5400"/>
                <a:buFont typeface="Arial"/>
                <a:buChar char="•"/>
              </a:pPr>
              <a:r>
                <a:rPr lang="es-ES" sz="5400">
                  <a:solidFill>
                    <a:srgbClr val="B3B3B3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Hector Suzuki </a:t>
              </a:r>
              <a:endParaRPr/>
            </a:p>
            <a:p>
              <a:pPr indent="-685800" lvl="0" marL="6858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3B3B3"/>
                </a:buClr>
                <a:buSzPts val="5400"/>
                <a:buFont typeface="Arial"/>
                <a:buChar char="•"/>
              </a:pPr>
              <a:r>
                <a:rPr lang="es-ES" sz="5400">
                  <a:solidFill>
                    <a:srgbClr val="B3B3B3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Omar Clavijo</a:t>
              </a:r>
              <a:endParaRPr/>
            </a:p>
            <a:p>
              <a:pPr indent="-685800" lvl="0" marL="6858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3B3B3"/>
                </a:buClr>
                <a:buSzPts val="5400"/>
                <a:buFont typeface="Arial"/>
                <a:buChar char="•"/>
              </a:pPr>
              <a:r>
                <a:rPr lang="es-ES" sz="5400">
                  <a:solidFill>
                    <a:srgbClr val="B3B3B3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Juan Carlos Hernández</a:t>
              </a:r>
              <a:endParaRPr/>
            </a:p>
          </p:txBody>
        </p:sp>
      </p:grpSp>
      <p:sp>
        <p:nvSpPr>
          <p:cNvPr id="217" name="Google Shape;217;p4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5"/>
          <p:cNvGrpSpPr/>
          <p:nvPr/>
        </p:nvGrpSpPr>
        <p:grpSpPr>
          <a:xfrm>
            <a:off x="1450975" y="815975"/>
            <a:ext cx="5472111" cy="1136650"/>
            <a:chOff x="0" y="58"/>
            <a:chExt cx="3446" cy="716"/>
          </a:xfrm>
        </p:grpSpPr>
        <p:sp>
          <p:nvSpPr>
            <p:cNvPr id="223" name="Google Shape;223;p5"/>
            <p:cNvSpPr/>
            <p:nvPr/>
          </p:nvSpPr>
          <p:spPr>
            <a:xfrm>
              <a:off x="0" y="58"/>
              <a:ext cx="3446" cy="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4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Nombre del producto</a:t>
              </a:r>
              <a:endPara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5" y="483"/>
              <a:ext cx="909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0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InterLab</a:t>
              </a:r>
              <a:endParaRPr sz="3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225" name="Google Shape;225;p5"/>
          <p:cNvSpPr/>
          <p:nvPr/>
        </p:nvSpPr>
        <p:spPr>
          <a:xfrm>
            <a:off x="3505200" y="6622945"/>
            <a:ext cx="17373600" cy="4292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 nombre de nuestro producto es </a:t>
            </a:r>
            <a:r>
              <a:rPr lang="es-ES" sz="4000" u="sng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InterLab</a:t>
            </a: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una aplicación web en el cual los estudiantes universitarios serán capaces de acceder a ofertas de pasantías de empresas a nivel global. De la misma manera, las empresas podrán ofrecer ofertas de pasantías y serán capaces de filtrar y analizar las solicitudes de trabajo.</a:t>
            </a:r>
            <a:endParaRPr/>
          </a:p>
        </p:txBody>
      </p:sp>
      <p:sp>
        <p:nvSpPr>
          <p:cNvPr id="226" name="Google Shape;226;p5"/>
          <p:cNvSpPr/>
          <p:nvPr/>
        </p:nvSpPr>
        <p:spPr>
          <a:xfrm>
            <a:off x="3505200" y="3841750"/>
            <a:ext cx="119253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Nuestro proyecto trata de la </a:t>
            </a:r>
            <a:r>
              <a:rPr b="1" lang="es-ES" sz="480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creación </a:t>
            </a:r>
            <a:r>
              <a:rPr lang="es-ES" sz="4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 una </a:t>
            </a:r>
            <a:r>
              <a:rPr b="1" lang="es-ES" sz="4800">
                <a:solidFill>
                  <a:srgbClr val="47E7A3"/>
                </a:solidFill>
                <a:latin typeface="Open Sans"/>
                <a:ea typeface="Open Sans"/>
                <a:cs typeface="Open Sans"/>
                <a:sym typeface="Open Sans"/>
              </a:rPr>
              <a:t>aplicación web</a:t>
            </a:r>
            <a:r>
              <a:rPr lang="es-ES" sz="4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/>
          </a:p>
        </p:txBody>
      </p:sp>
      <p:sp>
        <p:nvSpPr>
          <p:cNvPr id="227" name="Google Shape;227;p5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/>
          <p:nvPr/>
        </p:nvSpPr>
        <p:spPr>
          <a:xfrm>
            <a:off x="1447800" y="816173"/>
            <a:ext cx="2189702" cy="61555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InterLab</a:t>
            </a:r>
            <a:endParaRPr b="1" sz="4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1260928" y="1295400"/>
            <a:ext cx="12759900" cy="3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Descripción del producto</a:t>
            </a:r>
            <a:endParaRPr sz="64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6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/>
          </a:p>
        </p:txBody>
      </p:sp>
      <p:sp>
        <p:nvSpPr>
          <p:cNvPr id="235" name="Google Shape;235;p6"/>
          <p:cNvSpPr/>
          <p:nvPr/>
        </p:nvSpPr>
        <p:spPr>
          <a:xfrm>
            <a:off x="2096535" y="5867400"/>
            <a:ext cx="2743200" cy="692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Usuarios:</a:t>
            </a:r>
            <a:endParaRPr/>
          </a:p>
        </p:txBody>
      </p:sp>
      <p:sp>
        <p:nvSpPr>
          <p:cNvPr id="236" name="Google Shape;236;p6"/>
          <p:cNvSpPr/>
          <p:nvPr/>
        </p:nvSpPr>
        <p:spPr>
          <a:xfrm>
            <a:off x="2096535" y="9299415"/>
            <a:ext cx="2743200" cy="692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Objetivos:</a:t>
            </a:r>
            <a:endParaRPr/>
          </a:p>
        </p:txBody>
      </p:sp>
      <p:pic>
        <p:nvPicPr>
          <p:cNvPr descr="https://lh6.googleusercontent.com/0umErxl99QRtf-FHWSEDn3iLcKzf6c74Duc3amGN94d-kikim-JkR5XWdLLlhZpJi3j15qFgEW2MYisRBIQ1ChL8gkdqvv1oLoIdGGi45Z7DicB4CEIWj4XqLvGFSMy_qHiXt3wo3ks" id="237" name="Google Shape;237;p6"/>
          <p:cNvPicPr preferRelativeResize="0"/>
          <p:nvPr/>
        </p:nvPicPr>
        <p:blipFill rotWithShape="1">
          <a:blip r:embed="rId3">
            <a:alphaModFix/>
          </a:blip>
          <a:srcRect b="24227" l="20806" r="23018" t="17980"/>
          <a:stretch/>
        </p:blipFill>
        <p:spPr>
          <a:xfrm>
            <a:off x="8250293" y="5070527"/>
            <a:ext cx="2057401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K4pvIlc0dEqshY3mANHknTTOOEDBS2tmSPrR2iGR65c3ynEU8DcYwscQndfSn4eGQlhhr2xeCYPKvH75kiz8UQ88wgGoxOvH6JhprvrNeV8bMacpP39KZ4hd04TCHN0h2_1XSjhmcE0" id="238" name="Google Shape;23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55031" y="5085041"/>
            <a:ext cx="278027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X7t2PKlQEJcJiPsVqWce9cvW8Lf5wSJOrxtj6CL7z2YDCDChQwdMT_beigNfAQEniACwumeUHKuR0qkRAZ-8odQtxQ9WTlngJcU77XpLLBiXxdNAZ0aidAdN5QXpPl5Z00kQKfj2toE" id="239" name="Google Shape;239;p6"/>
          <p:cNvPicPr preferRelativeResize="0"/>
          <p:nvPr/>
        </p:nvPicPr>
        <p:blipFill rotWithShape="1">
          <a:blip r:embed="rId5">
            <a:alphaModFix/>
          </a:blip>
          <a:srcRect b="0" l="8916" r="8529" t="0"/>
          <a:stretch/>
        </p:blipFill>
        <p:spPr>
          <a:xfrm>
            <a:off x="6363073" y="8502542"/>
            <a:ext cx="188722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jX8H-gQfHpYMdcwJsU0-ED0M_4oAdJFzwLIxqINMuWzekWHo4Ffv3n1a-1Fx4EX_yvXWcISqu8nNmi2H0u8sCPI0WAUfwStXvUTPIrAXUhbubOk1UiPyY-QH28G9fmc1IgWW7dnenA4" id="240" name="Google Shape;240;p6"/>
          <p:cNvPicPr preferRelativeResize="0"/>
          <p:nvPr/>
        </p:nvPicPr>
        <p:blipFill rotWithShape="1">
          <a:blip r:embed="rId6">
            <a:alphaModFix/>
          </a:blip>
          <a:srcRect b="0" l="23857" r="23475" t="0"/>
          <a:stretch/>
        </p:blipFill>
        <p:spPr>
          <a:xfrm>
            <a:off x="10307694" y="8502542"/>
            <a:ext cx="2293257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NX4WSoTcJQiWu9ctNrJ3iLD4bKQoR2bAO-MztD_fJlaCji-QybcWARjm4wM3mmz4H3alNCwZr2gUMtvwCIBL41iCyhucJ_pRZ1AfQg3-Qw9rzzN5PX1Rl6mnqdhUmKBObmNVtMAu0zc" id="241" name="Google Shape;241;p6"/>
          <p:cNvPicPr preferRelativeResize="0"/>
          <p:nvPr/>
        </p:nvPicPr>
        <p:blipFill rotWithShape="1">
          <a:blip r:embed="rId7">
            <a:alphaModFix/>
          </a:blip>
          <a:srcRect b="10371" l="38744" r="38487" t="56256"/>
          <a:stretch/>
        </p:blipFill>
        <p:spPr>
          <a:xfrm>
            <a:off x="15040481" y="8517056"/>
            <a:ext cx="23495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GRFoipOU9frGLF5fcQKlVXhwbznwUbqBEj6vPXTAHF9y4WPLbHRwY8PgEbMtLlTlD6OmAIRvnOkqVbSP9thpeT7Ai47VHzs4KUGGudsRdJ1zhPYU3DJj_-rhPH7etns4xT48rLBt4_4" id="242" name="Google Shape;242;p6"/>
          <p:cNvPicPr preferRelativeResize="0"/>
          <p:nvPr/>
        </p:nvPicPr>
        <p:blipFill rotWithShape="1">
          <a:blip r:embed="rId8">
            <a:alphaModFix/>
          </a:blip>
          <a:srcRect b="26679" l="16590" r="16948" t="19221"/>
          <a:stretch/>
        </p:blipFill>
        <p:spPr>
          <a:xfrm>
            <a:off x="19829513" y="8502542"/>
            <a:ext cx="2626468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"/>
          <p:cNvSpPr/>
          <p:nvPr/>
        </p:nvSpPr>
        <p:spPr>
          <a:xfrm>
            <a:off x="1447800" y="816173"/>
            <a:ext cx="2189702" cy="61555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InterLab</a:t>
            </a:r>
            <a:endParaRPr b="1" sz="4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p7"/>
          <p:cNvSpPr/>
          <p:nvPr/>
        </p:nvSpPr>
        <p:spPr>
          <a:xfrm>
            <a:off x="1259341" y="2082800"/>
            <a:ext cx="13674271" cy="1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Antecedentes y problemática</a:t>
            </a:r>
            <a:endParaRPr/>
          </a:p>
        </p:txBody>
      </p:sp>
      <p:sp>
        <p:nvSpPr>
          <p:cNvPr id="249" name="Google Shape;249;p7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07</a:t>
            </a:r>
            <a:endParaRPr/>
          </a:p>
        </p:txBody>
      </p:sp>
      <p:sp>
        <p:nvSpPr>
          <p:cNvPr id="250" name="Google Shape;250;p7"/>
          <p:cNvSpPr/>
          <p:nvPr/>
        </p:nvSpPr>
        <p:spPr>
          <a:xfrm>
            <a:off x="1221241" y="3505200"/>
            <a:ext cx="21865771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Hoy en día existe una dificultad por parte de los jóvenes para encontrar empresas en las cuales realizar sus prácticas preprofesionales o pasantías.</a:t>
            </a:r>
            <a:endParaRPr/>
          </a:p>
        </p:txBody>
      </p:sp>
      <p:sp>
        <p:nvSpPr>
          <p:cNvPr id="251" name="Google Shape;251;p7"/>
          <p:cNvSpPr/>
          <p:nvPr/>
        </p:nvSpPr>
        <p:spPr>
          <a:xfrm>
            <a:off x="1222829" y="10081597"/>
            <a:ext cx="21865771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71500" lvl="0" marL="571500" marR="0" rtl="0" algn="just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4000"/>
              <a:buFont typeface="Arial"/>
              <a:buChar char="•"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 por este motivo que surge Interlab, con el fin de conectar empresas en busca de pasantes y estudiantes que estén buscando pasantías.</a:t>
            </a:r>
            <a:endParaRPr/>
          </a:p>
        </p:txBody>
      </p:sp>
      <p:pic>
        <p:nvPicPr>
          <p:cNvPr descr="https://lh4.googleusercontent.com/DDZUCfvuNzQeuaSSOiyAadNTWdfgceJ1QVm0XJvrkvU2C6YnHKcCNbCXnU_4CUV30UikeKtCXzVQFY6Bs4BTS3-lkKS7j35Q1_HtkdKPMwsLSGHo0xv_C0oCsPMZSTGE_8CI-3WXfwg" id="252" name="Google Shape;2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5141942"/>
            <a:ext cx="8128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m0GLIEjn404DK3VC_KMc1P81YM65bx_2MryOKld7XaJgOkMxFWzt6pNZk_gHIRyY1xOPnGbOhfoMfifOcsNZlfhFuzx-S88TEGv9thA9n85JSQwfUBM5OFECBg5n0bD-ZbsdYiQlt3c" id="253" name="Google Shape;25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11200" y="5141942"/>
            <a:ext cx="8128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8"/>
          <p:cNvGrpSpPr/>
          <p:nvPr/>
        </p:nvGrpSpPr>
        <p:grpSpPr>
          <a:xfrm>
            <a:off x="1450975" y="815975"/>
            <a:ext cx="2189725" cy="1136650"/>
            <a:chOff x="0" y="58"/>
            <a:chExt cx="1379" cy="716"/>
          </a:xfrm>
        </p:grpSpPr>
        <p:sp>
          <p:nvSpPr>
            <p:cNvPr id="259" name="Google Shape;259;p8"/>
            <p:cNvSpPr/>
            <p:nvPr/>
          </p:nvSpPr>
          <p:spPr>
            <a:xfrm>
              <a:off x="0" y="58"/>
              <a:ext cx="1379" cy="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4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InterLab</a:t>
              </a:r>
              <a:endPara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5" y="483"/>
              <a:ext cx="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261" name="Google Shape;261;p8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08</a:t>
            </a:r>
            <a:endParaRPr/>
          </a:p>
        </p:txBody>
      </p:sp>
      <p:sp>
        <p:nvSpPr>
          <p:cNvPr id="262" name="Google Shape;262;p8"/>
          <p:cNvSpPr/>
          <p:nvPr/>
        </p:nvSpPr>
        <p:spPr>
          <a:xfrm>
            <a:off x="1268211" y="2235200"/>
            <a:ext cx="12759871" cy="38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Problem Statements</a:t>
            </a:r>
            <a:endParaRPr sz="64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8"/>
          <p:cNvSpPr/>
          <p:nvPr/>
        </p:nvSpPr>
        <p:spPr>
          <a:xfrm>
            <a:off x="1268211" y="5334000"/>
            <a:ext cx="21865771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Hemos observado que existe una dificultad al momento de conseguir prácticas preprofesionales por parte de los estudiantes universitarios.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B3B3B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Muchos de estos no saben dónde buscar, a qué empresas aplicar, qué información enviar, etc. Asimismo, por parte de las empresas, existen algunas inconformidades al momento de contratar pasantes que se alineen a los objetivos de la empresa.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B3B3B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Por ello, nos preguntamos lo siguiente: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¿Cómo podemos conectar estudiantes en busca de prácticas preprofesionales y empresas en busca de pasantes?</a:t>
            </a:r>
            <a:endParaRPr/>
          </a:p>
        </p:txBody>
      </p:sp>
      <p:pic>
        <p:nvPicPr>
          <p:cNvPr descr="https://lh4.googleusercontent.com/LYxSsJLHPVxreCy4rv5hp2HrOYvk-am6dyXdYLAsfLd5o2niWyn7mtLhJrrxIUZJpG4W937isf_fPDupTzS7Y-eFWE9SotmaxRB3JCbuQ6gB5GkEPdieCliUjCbSyH8OChVAJEVaPvI" id="264" name="Google Shape;26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6795" y="3382566"/>
            <a:ext cx="1566067" cy="156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9"/>
          <p:cNvGrpSpPr/>
          <p:nvPr/>
        </p:nvGrpSpPr>
        <p:grpSpPr>
          <a:xfrm>
            <a:off x="1450975" y="815975"/>
            <a:ext cx="2189725" cy="1136650"/>
            <a:chOff x="0" y="58"/>
            <a:chExt cx="1379" cy="716"/>
          </a:xfrm>
        </p:grpSpPr>
        <p:sp>
          <p:nvSpPr>
            <p:cNvPr id="270" name="Google Shape;270;p9"/>
            <p:cNvSpPr/>
            <p:nvPr/>
          </p:nvSpPr>
          <p:spPr>
            <a:xfrm>
              <a:off x="0" y="58"/>
              <a:ext cx="1379" cy="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4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InterLab</a:t>
              </a:r>
              <a:endPara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5" y="483"/>
              <a:ext cx="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272" name="Google Shape;272;p9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09</a:t>
            </a:r>
            <a:endParaRPr/>
          </a:p>
        </p:txBody>
      </p:sp>
      <p:pic>
        <p:nvPicPr>
          <p:cNvPr descr="https://lh3.googleusercontent.com/6mO905_VkmixVT2FwoMnUM7bhrG6CQ6bAAq3btCXdl00ZT-RVdafnLr6AKKj5-1crHAgwn3wWi-rt-q9Kbch0xEs2RP70NodVd-0NMANMnHXE1WWRdv4QDBhc1UZi93Ta08d_5wNtgY" id="273" name="Google Shape;27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0975" y="4267200"/>
            <a:ext cx="10591800" cy="66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9"/>
          <p:cNvSpPr/>
          <p:nvPr/>
        </p:nvSpPr>
        <p:spPr>
          <a:xfrm>
            <a:off x="4460875" y="11341390"/>
            <a:ext cx="4572000" cy="698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¿Quién es el usuario?</a:t>
            </a:r>
            <a:endParaRPr/>
          </a:p>
        </p:txBody>
      </p:sp>
      <p:pic>
        <p:nvPicPr>
          <p:cNvPr descr="https://lh5.googleusercontent.com/MIqmJDV0V7HiIIkDinefUbew7eqsa-Q9v2YIu1iSB-gwPkbhoINRsUgm3BanDsRI4oX7I6EEUuivHNZag7qIAyFKG2GU7xHGzZpE6lC2LyVZTU41WhGJRov_EszI3XxhWz5rZEGRZkU" id="275" name="Google Shape;27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96800" y="4267200"/>
            <a:ext cx="9950321" cy="6620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9"/>
          <p:cNvGrpSpPr/>
          <p:nvPr/>
        </p:nvGrpSpPr>
        <p:grpSpPr>
          <a:xfrm>
            <a:off x="12899960" y="11049000"/>
            <a:ext cx="9143999" cy="1047315"/>
            <a:chOff x="12908427" y="10862037"/>
            <a:chExt cx="9143999" cy="1047315"/>
          </a:xfrm>
        </p:grpSpPr>
        <p:sp>
          <p:nvSpPr>
            <p:cNvPr id="277" name="Google Shape;277;p9"/>
            <p:cNvSpPr/>
            <p:nvPr/>
          </p:nvSpPr>
          <p:spPr>
            <a:xfrm>
              <a:off x="12908427" y="10862037"/>
              <a:ext cx="4572000" cy="1047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600">
                  <a:solidFill>
                    <a:srgbClr val="B3B3B3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¿Dónde encaja nuestro producto?</a:t>
              </a: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17480427" y="10949312"/>
              <a:ext cx="4572000" cy="8727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800">
                  <a:solidFill>
                    <a:srgbClr val="B3B3B3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- Entre los jóvenes universitarios</a:t>
              </a:r>
              <a:endParaRPr/>
            </a:p>
          </p:txBody>
        </p:sp>
      </p:grpSp>
      <p:sp>
        <p:nvSpPr>
          <p:cNvPr id="279" name="Google Shape;279;p9"/>
          <p:cNvSpPr/>
          <p:nvPr/>
        </p:nvSpPr>
        <p:spPr>
          <a:xfrm>
            <a:off x="1475848" y="1652688"/>
            <a:ext cx="12759871" cy="38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Assumptions</a:t>
            </a:r>
            <a:endParaRPr sz="64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ig screen 02 copy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8rb</dc:creator>
</cp:coreProperties>
</file>